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365" r:id="rId2"/>
    <p:sldId id="260" r:id="rId3"/>
    <p:sldId id="362" r:id="rId4"/>
    <p:sldId id="369" r:id="rId5"/>
    <p:sldId id="364" r:id="rId6"/>
    <p:sldId id="371" r:id="rId7"/>
    <p:sldId id="267" r:id="rId8"/>
    <p:sldId id="377" r:id="rId9"/>
    <p:sldId id="372" r:id="rId10"/>
    <p:sldId id="261" r:id="rId11"/>
    <p:sldId id="379" r:id="rId12"/>
    <p:sldId id="380" r:id="rId13"/>
    <p:sldId id="370" r:id="rId14"/>
    <p:sldId id="376" r:id="rId15"/>
    <p:sldId id="375" r:id="rId16"/>
    <p:sldId id="271" r:id="rId17"/>
    <p:sldId id="268" r:id="rId18"/>
    <p:sldId id="374" r:id="rId19"/>
    <p:sldId id="384" r:id="rId20"/>
    <p:sldId id="383" r:id="rId21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Обязательные слайды" id="{248E5CD8-1028-4246-90C7-3263F7F286D3}">
          <p14:sldIdLst>
            <p14:sldId id="365"/>
            <p14:sldId id="260"/>
            <p14:sldId id="362"/>
            <p14:sldId id="369"/>
            <p14:sldId id="364"/>
            <p14:sldId id="371"/>
            <p14:sldId id="267"/>
            <p14:sldId id="377"/>
            <p14:sldId id="372"/>
            <p14:sldId id="261"/>
            <p14:sldId id="379"/>
            <p14:sldId id="380"/>
            <p14:sldId id="370"/>
            <p14:sldId id="376"/>
            <p14:sldId id="375"/>
            <p14:sldId id="271"/>
            <p14:sldId id="268"/>
            <p14:sldId id="374"/>
            <p14:sldId id="384"/>
            <p14:sldId id="3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496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2571"/>
    <a:srgbClr val="8226E3"/>
    <a:srgbClr val="2D1451"/>
    <a:srgbClr val="222A35"/>
    <a:srgbClr val="55D4EE"/>
    <a:srgbClr val="73F9CF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5851"/>
  </p:normalViewPr>
  <p:slideViewPr>
    <p:cSldViewPr snapToGrid="0" showGuides="1">
      <p:cViewPr varScale="1">
        <p:scale>
          <a:sx n="100" d="100"/>
          <a:sy n="100" d="100"/>
        </p:scale>
        <p:origin x="102" y="204"/>
      </p:cViewPr>
      <p:guideLst>
        <p:guide orient="horz" pos="2160"/>
        <p:guide pos="574"/>
        <p:guide pos="3613"/>
        <p:guide pos="5496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02.10.2025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02.10.2025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4CF317-460F-D66A-6ACF-27061C9DF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2D066F97-A6A0-B747-71F9-577306DB29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0F9F05F-4377-CED9-7FF7-AADFCC58E4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8DC8F5-67F2-F257-7833-1FEA7A6F23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5327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2B9A4-BBDD-D06F-E48C-BAE72944B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49BD08C2-BAEC-95EE-370B-A8D08CC2A7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276410BE-CFA1-C916-9A79-DB4D434BCF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E6150EF-D215-52E7-B1A5-E77C84C91A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988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69046-74A9-6BC0-030F-AF9856808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E235548D-D889-0AAA-F16C-FBBD8FABB9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62BED857-8CFB-C4D0-8AA7-4E459CD5CA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80FF5E7-0C77-0F13-CEBC-1525084DF8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2856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Логотип/логотипы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682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532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721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256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50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Описание команд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894095" y="1044081"/>
            <a:ext cx="4962943" cy="2221824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Фото команды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05B910C-9A3E-FA3B-DC7F-BA27D3A1B516}"/>
              </a:ext>
            </a:extLst>
          </p:cNvPr>
          <p:cNvSpPr txBox="1">
            <a:spLocks/>
          </p:cNvSpPr>
          <p:nvPr userDrawn="1"/>
        </p:nvSpPr>
        <p:spPr>
          <a:xfrm>
            <a:off x="346075" y="395288"/>
            <a:ext cx="11244772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57875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97" b="1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Amatic SC" panose="00000500000000000000" pitchFamily="2" charset="-79"/>
              </a:defRPr>
            </a:lvl1pPr>
          </a:lstStyle>
          <a:p>
            <a:r>
              <a:rPr lang="ru-RU"/>
              <a:t>КОМАНДА «НАЗВАНИЕ»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29505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289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02.10.2025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6075" y="395288"/>
            <a:ext cx="11244772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02.10.2025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02.10.2025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02.10.2025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02.10.2025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334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02.10.2025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02.10.2025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04" r:id="rId2"/>
    <p:sldLayoutId id="2147483694" r:id="rId3"/>
    <p:sldLayoutId id="2147483688" r:id="rId4"/>
    <p:sldLayoutId id="2147483662" r:id="rId5"/>
    <p:sldLayoutId id="2147483663" r:id="rId6"/>
    <p:sldLayoutId id="2147483664" r:id="rId7"/>
    <p:sldLayoutId id="2147483666" r:id="rId8"/>
    <p:sldLayoutId id="2147483667" r:id="rId9"/>
    <p:sldLayoutId id="2147483668" r:id="rId10"/>
    <p:sldLayoutId id="2147483689" r:id="rId11"/>
    <p:sldLayoutId id="2147483690" r:id="rId12"/>
    <p:sldLayoutId id="2147483702" r:id="rId13"/>
    <p:sldLayoutId id="2147483691" r:id="rId14"/>
    <p:sldLayoutId id="2147483692" r:id="rId15"/>
    <p:sldLayoutId id="2147483693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3" r:id="rId23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FA84A33-0C72-0932-80BA-8E3874357B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Fractalis	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7079B28-9FB8-672E-DD52-FA978EC4A2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anchor="ctr"/>
          <a:lstStyle/>
          <a:p>
            <a:pPr algn="ctr"/>
            <a:r>
              <a:rPr lang="ru-RU" dirty="0"/>
              <a:t>Задача 8. Сервис для выявления компьютерных томографий 			органов грудной клетки без патологий</a:t>
            </a:r>
          </a:p>
        </p:txBody>
      </p:sp>
      <p:pic>
        <p:nvPicPr>
          <p:cNvPr id="10" name="Рисунок 47" descr="Изображение выглядит как Шрифт, символ, логотип, График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5DA988F-7F23-21F2-0B61-245827CD7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066" y="2228354"/>
            <a:ext cx="4371760" cy="145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666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EAAB83-DF67-4A10-A863-77C294117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E020B-BC7E-4AD9-B028-633A63C40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Модель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3849BF57-EB33-4692-98F6-8A1B9293CD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0"/>
            <a:ext cx="6997700" cy="21843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Fine-tuned SWIN Base Transformer</a:t>
            </a:r>
          </a:p>
          <a:p>
            <a:r>
              <a:rPr lang="ru-RU" dirty="0"/>
              <a:t>Размер патча 4х4</a:t>
            </a:r>
            <a:r>
              <a:rPr lang="en-US" dirty="0"/>
              <a:t> </a:t>
            </a:r>
            <a:r>
              <a:rPr lang="ru-RU" dirty="0"/>
              <a:t>с окном для </a:t>
            </a:r>
            <a:r>
              <a:rPr lang="en-US" dirty="0"/>
              <a:t>self-attention 7x7</a:t>
            </a:r>
            <a:endParaRPr lang="ru-RU" dirty="0"/>
          </a:p>
          <a:p>
            <a:r>
              <a:rPr lang="en-US" dirty="0"/>
              <a:t>ROC_AUC score </a:t>
            </a:r>
            <a:r>
              <a:rPr lang="ru-RU" dirty="0"/>
              <a:t>0.995</a:t>
            </a:r>
          </a:p>
          <a:p>
            <a:r>
              <a:rPr lang="en-US" dirty="0"/>
              <a:t>F1 score 0.999</a:t>
            </a:r>
          </a:p>
          <a:p>
            <a:r>
              <a:rPr lang="ru-RU" dirty="0"/>
              <a:t>Метрики подсчитаны на основе теста на 36000+ изображений с соотношением классов 32-68</a:t>
            </a:r>
            <a:endParaRPr lang="en-US" dirty="0"/>
          </a:p>
          <a:p>
            <a:r>
              <a:rPr lang="ru-RU" dirty="0"/>
              <a:t>Байесовская вероятность и 95% доверительный интервал для определения вероятностей</a:t>
            </a:r>
          </a:p>
          <a:p>
            <a:endParaRPr lang="ru-RU" dirty="0"/>
          </a:p>
          <a:p>
            <a:endParaRPr lang="en-US" dirty="0"/>
          </a:p>
          <a:p>
            <a:endParaRPr lang="en-US" dirty="0"/>
          </a:p>
          <a:p>
            <a:endParaRPr lang="ru-RU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7FBAAF3-BDA0-F8A2-994B-CE208796EF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363" y="3429000"/>
            <a:ext cx="7272338" cy="2851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68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9274E5-6E7E-09F2-07D6-2501B14404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6D5315-40D4-0F7A-5212-8FBCD9501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Эксперименты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9CFB9F5-8B8C-66AE-C485-DB492B9F71B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SWIN-transformer </a:t>
            </a:r>
            <a:r>
              <a:rPr lang="ru-RU" dirty="0"/>
              <a:t>лучше, чем сети, основанные на </a:t>
            </a:r>
            <a:r>
              <a:rPr lang="en-US" dirty="0"/>
              <a:t>CNN </a:t>
            </a:r>
            <a:r>
              <a:rPr lang="ru-RU" dirty="0"/>
              <a:t>улавливает «похожие» геометрии объектов</a:t>
            </a:r>
            <a:endParaRPr lang="en-US" dirty="0"/>
          </a:p>
          <a:p>
            <a:r>
              <a:rPr lang="ru-RU" dirty="0"/>
              <a:t>Специфика задачи подразумевает, в том числе, классификацию изображений с небольшим участком патологий, что </a:t>
            </a:r>
            <a:r>
              <a:rPr lang="en-US" dirty="0"/>
              <a:t>CNN </a:t>
            </a:r>
            <a:r>
              <a:rPr lang="ru-RU" dirty="0"/>
              <a:t>делают намного хуже</a:t>
            </a:r>
          </a:p>
          <a:p>
            <a:r>
              <a:rPr lang="ru-RU" dirty="0"/>
              <a:t>Однозначно был сделан выбор в сторону </a:t>
            </a:r>
            <a:r>
              <a:rPr lang="en-US" dirty="0"/>
              <a:t>Visual Transformer</a:t>
            </a:r>
            <a:r>
              <a:rPr lang="ru-RU" dirty="0"/>
              <a:t>, недостатки которого решены в </a:t>
            </a:r>
            <a:r>
              <a:rPr lang="en-US" dirty="0"/>
              <a:t>SWIN-transformer</a:t>
            </a:r>
            <a:r>
              <a:rPr lang="ru-RU" dirty="0"/>
              <a:t> за счёт локального внимания внутри окон и </a:t>
            </a:r>
            <a:r>
              <a:rPr lang="en-US" dirty="0"/>
              <a:t>shifter window</a:t>
            </a:r>
            <a:r>
              <a:rPr lang="ru-RU" dirty="0"/>
              <a:t>, обеспечивающего обмен информацией между соседними окнами, что позволяет лучше улавливать пропорции и геометрию наблюдений, позволяя делать более «близкую» аналитику к реальным процессам анализа снимков КТ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DEE4AC2-47BA-338A-D105-4D975A0BC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850" y="3219299"/>
            <a:ext cx="5552776" cy="363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525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6FA19D-97A6-C5A0-2BC4-564345F57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E0CA5F-1024-C153-0469-00DEC3292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Эксперименты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D95542-57E2-4393-A8DC-EB9F0C35F3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Единственная аугментация, которая использовалась для датасета – создание изображений в 3 ранее упомянутых контрастах, поскольку разные патологии видны при разном наборе значений </a:t>
            </a:r>
            <a:r>
              <a:rPr lang="en-US" dirty="0"/>
              <a:t>WW WL</a:t>
            </a:r>
            <a:endParaRPr lang="ru-RU" dirty="0"/>
          </a:p>
          <a:p>
            <a:r>
              <a:rPr lang="ru-RU" dirty="0"/>
              <a:t>Самый успешный эксперимент оказался при соотношении классов 32 на 68, с большим смещением в сторону снимков с патологиями</a:t>
            </a:r>
            <a:r>
              <a:rPr lang="en-US" dirty="0"/>
              <a:t> </a:t>
            </a:r>
            <a:r>
              <a:rPr lang="ru-RU" dirty="0"/>
              <a:t>– это имеет смысл ввиду того, что </a:t>
            </a:r>
            <a:r>
              <a:rPr lang="en-US" dirty="0"/>
              <a:t>FN </a:t>
            </a:r>
            <a:r>
              <a:rPr lang="ru-RU" dirty="0"/>
              <a:t>более «дорогая» ошибка, чем </a:t>
            </a:r>
            <a:r>
              <a:rPr lang="en-US" dirty="0"/>
              <a:t>FP </a:t>
            </a:r>
            <a:r>
              <a:rPr lang="ru-RU" dirty="0"/>
              <a:t>для данной задачи</a:t>
            </a:r>
          </a:p>
          <a:p>
            <a:r>
              <a:rPr lang="ru-RU" dirty="0"/>
              <a:t>Самый неудачный эксперимент получился при обучении модели с равным распределением классов</a:t>
            </a:r>
          </a:p>
          <a:p>
            <a:r>
              <a:rPr lang="ru-RU" dirty="0"/>
              <a:t>При том, что </a:t>
            </a:r>
            <a:r>
              <a:rPr lang="en-US" dirty="0"/>
              <a:t>F1 </a:t>
            </a:r>
            <a:r>
              <a:rPr lang="ru-RU" dirty="0"/>
              <a:t>и </a:t>
            </a:r>
            <a:r>
              <a:rPr lang="en-US" dirty="0"/>
              <a:t>ROC_AUC </a:t>
            </a:r>
            <a:r>
              <a:rPr lang="ru-RU" dirty="0"/>
              <a:t>с доверительным интервалом 95% у всех обученных моделей были 0.999 и 0.995, на данных, которые не участвовали в обучении лучше всего показала себя модель самого успешного эксперимента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A3F364-E528-7B69-3145-E2442EDAC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437" y="3194058"/>
            <a:ext cx="5095875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823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3286D2-B0F4-1BAB-4F2F-86F2555F4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7BAEA82-FD0D-431E-29D7-468CDF52F4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2D97E5-0EEC-53F7-27AA-DD6F7EABC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Сервис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E92353D0-23E1-54AF-E892-B5494913A7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5" r="8475"/>
          <a:stretch>
            <a:fillRect/>
          </a:stretch>
        </p:blipFill>
        <p:spPr>
          <a:xfrm>
            <a:off x="4004798" y="3264520"/>
            <a:ext cx="4947446" cy="3456963"/>
          </a:xfr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AF2F0F55-352B-2722-02B6-FE884863EE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Загрузка </a:t>
            </a:r>
            <a:r>
              <a:rPr lang="en-US" dirty="0"/>
              <a:t>zip</a:t>
            </a:r>
            <a:r>
              <a:rPr lang="ru-RU" dirty="0"/>
              <a:t>-архивов с исследованиями поодиночке или в большом количестве</a:t>
            </a:r>
          </a:p>
          <a:p>
            <a:r>
              <a:rPr lang="ru-RU" dirty="0"/>
              <a:t>Преобразование </a:t>
            </a:r>
            <a:r>
              <a:rPr lang="en-US" dirty="0" err="1"/>
              <a:t>dicom</a:t>
            </a:r>
            <a:r>
              <a:rPr lang="en-US" dirty="0"/>
              <a:t>-</a:t>
            </a:r>
            <a:r>
              <a:rPr lang="ru-RU" dirty="0"/>
              <a:t>файлов в нужную для модели форму</a:t>
            </a:r>
          </a:p>
          <a:p>
            <a:r>
              <a:rPr lang="ru-RU" dirty="0"/>
              <a:t>Обработка моделью со скоростью 66 изображений</a:t>
            </a:r>
            <a:r>
              <a:rPr lang="en-US" dirty="0"/>
              <a:t>/</a:t>
            </a:r>
            <a:r>
              <a:rPr lang="ru-RU" dirty="0"/>
              <a:t>сек</a:t>
            </a:r>
          </a:p>
          <a:p>
            <a:r>
              <a:rPr lang="ru-RU" dirty="0"/>
              <a:t>Агрегация вероятностей предиктов и решение в виде байесовской вероятности с решением, если патология распознана хотя бы на 12% изображений в исследовании – такой показатель определен за счёт высокой точности модели и необходим для минимизации </a:t>
            </a:r>
            <a:r>
              <a:rPr lang="en-US" dirty="0"/>
              <a:t>FP </a:t>
            </a:r>
            <a:r>
              <a:rPr lang="ru-RU" dirty="0"/>
              <a:t>и </a:t>
            </a:r>
            <a:r>
              <a:rPr lang="en-US" dirty="0"/>
              <a:t>FN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1567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C5C5E6-C7F5-8E82-C2F2-1DA09D993A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93CA34-05C5-7BDB-55E5-49F2F4EDB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Backend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37C9D876-1121-A88F-885B-288553E0C5B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03"/>
          <a:stretch>
            <a:fillRect/>
          </a:stretch>
        </p:blipFill>
        <p:spPr>
          <a:xfrm>
            <a:off x="7440148" y="2976893"/>
            <a:ext cx="4405775" cy="1811668"/>
          </a:xfrm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63DB37F-E0FD-788C-BF34-0DCE6C3E73A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97" b="17197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0137019-69DE-0106-B6F2-F59867757C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Реализована микросервисная архитектура</a:t>
            </a:r>
            <a:r>
              <a:rPr lang="en-US" dirty="0"/>
              <a:t> </a:t>
            </a:r>
            <a:r>
              <a:rPr lang="ru-RU" dirty="0"/>
              <a:t>в виде </a:t>
            </a:r>
            <a:r>
              <a:rPr lang="en-US" dirty="0"/>
              <a:t>ML-service </a:t>
            </a:r>
            <a:r>
              <a:rPr lang="ru-RU" dirty="0"/>
              <a:t>и </a:t>
            </a:r>
            <a:r>
              <a:rPr lang="en-US" dirty="0"/>
              <a:t>Backend-service</a:t>
            </a:r>
            <a:endParaRPr lang="ru-RU" dirty="0"/>
          </a:p>
          <a:p>
            <a:r>
              <a:rPr lang="ru-RU" dirty="0"/>
              <a:t>Простота масштабирования и поддержки</a:t>
            </a:r>
            <a:endParaRPr lang="en-US" dirty="0"/>
          </a:p>
          <a:p>
            <a:r>
              <a:rPr lang="ru-RU" dirty="0"/>
              <a:t>Модель работает как независимый сервис, что позволяет изолировать вычислительные нагрузки и гибко обновлять алгоритмы.</a:t>
            </a:r>
          </a:p>
          <a:p>
            <a:r>
              <a:rPr lang="en-US" dirty="0"/>
              <a:t>PostgreSQL</a:t>
            </a:r>
            <a:r>
              <a:rPr lang="ru-RU" dirty="0"/>
              <a:t> используется в качестве основной базы данных для хранения и обработки информации</a:t>
            </a:r>
            <a:endParaRPr lang="en-US" dirty="0"/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AAE6C45-D895-9680-D93C-AE2F779BB5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237" y="4085323"/>
            <a:ext cx="2470133" cy="24701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A84969-69E6-72C7-9A7B-F392502301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668" y="1839573"/>
            <a:ext cx="4423272" cy="159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122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E7D1B4-47D7-836A-37EB-B49D1E0A4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C78217-D460-4315-5DD2-385261FC57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E8C9ED-98CE-0C73-FF68-395EDD8E6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Уникальность решения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CEB18B0E-F82E-7324-5541-13D5028FCD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Возможность загружать сразу </a:t>
            </a:r>
            <a:r>
              <a:rPr lang="en-US" dirty="0"/>
              <a:t>N zip-</a:t>
            </a:r>
            <a:r>
              <a:rPr lang="ru-RU" dirty="0"/>
              <a:t>архивов с отдельным окном исследования по каждому из них</a:t>
            </a:r>
          </a:p>
          <a:p>
            <a:r>
              <a:rPr lang="ru-RU" dirty="0"/>
              <a:t>Загрузка архива изображений, на которых была определена патология после обработки исследования</a:t>
            </a:r>
          </a:p>
          <a:p>
            <a:r>
              <a:rPr lang="ru-RU" dirty="0"/>
              <a:t>Легкая быстрая модель для анализа снимков</a:t>
            </a:r>
          </a:p>
          <a:p>
            <a:r>
              <a:rPr lang="ru-RU" dirty="0"/>
              <a:t>Простой интерфейс и низкий порог входа для пользователя</a:t>
            </a:r>
          </a:p>
          <a:p>
            <a:r>
              <a:rPr lang="ru-RU" dirty="0"/>
              <a:t>Мобильность в использовании – возможность загрузки </a:t>
            </a:r>
            <a:r>
              <a:rPr lang="en-US" dirty="0"/>
              <a:t>zip-</a:t>
            </a:r>
            <a:r>
              <a:rPr lang="ru-RU" dirty="0"/>
              <a:t>файлов со смартфона</a:t>
            </a:r>
          </a:p>
        </p:txBody>
      </p:sp>
      <p:pic>
        <p:nvPicPr>
          <p:cNvPr id="8" name="Picture Placeholder 12">
            <a:extLst>
              <a:ext uri="{FF2B5EF4-FFF2-40B4-BE49-F238E27FC236}">
                <a16:creationId xmlns:a16="http://schemas.microsoft.com/office/drawing/2014/main" id="{2C715139-88D2-4E30-2E50-4012005D23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5" r="8475"/>
          <a:stretch>
            <a:fillRect/>
          </a:stretch>
        </p:blipFill>
        <p:spPr>
          <a:xfrm>
            <a:off x="1794998" y="3264520"/>
            <a:ext cx="4947446" cy="3456963"/>
          </a:xfrm>
          <a:prstGeom prst="rect">
            <a:avLst/>
          </a:prstGeom>
        </p:spPr>
      </p:pic>
      <p:pic>
        <p:nvPicPr>
          <p:cNvPr id="9" name="Picture Placeholder 38">
            <a:extLst>
              <a:ext uri="{FF2B5EF4-FFF2-40B4-BE49-F238E27FC236}">
                <a16:creationId xmlns:a16="http://schemas.microsoft.com/office/drawing/2014/main" id="{5F2C079B-4CCD-9F8E-5233-0B851B52FF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" b="1248"/>
          <a:stretch>
            <a:fillRect/>
          </a:stretch>
        </p:blipFill>
        <p:spPr>
          <a:xfrm>
            <a:off x="8734147" y="1254965"/>
            <a:ext cx="2172255" cy="4602697"/>
          </a:xfrm>
          <a:prstGeom prst="roundRect">
            <a:avLst>
              <a:gd name="adj" fmla="val 12294"/>
            </a:avLst>
          </a:prstGeom>
        </p:spPr>
      </p:pic>
      <p:grpSp>
        <p:nvGrpSpPr>
          <p:cNvPr id="10" name="Группа 12">
            <a:extLst>
              <a:ext uri="{FF2B5EF4-FFF2-40B4-BE49-F238E27FC236}">
                <a16:creationId xmlns:a16="http://schemas.microsoft.com/office/drawing/2014/main" id="{1E7BEE0B-69B8-DBE3-FE40-2CE09EAE898A}"/>
              </a:ext>
            </a:extLst>
          </p:cNvPr>
          <p:cNvGrpSpPr/>
          <p:nvPr/>
        </p:nvGrpSpPr>
        <p:grpSpPr>
          <a:xfrm>
            <a:off x="8638016" y="1194776"/>
            <a:ext cx="2268386" cy="4662886"/>
            <a:chOff x="5193506" y="1574276"/>
            <a:chExt cx="1802607" cy="3705431"/>
          </a:xfrm>
        </p:grpSpPr>
        <p:sp>
          <p:nvSpPr>
            <p:cNvPr id="11" name="Полилиния: фигура 13">
              <a:extLst>
                <a:ext uri="{FF2B5EF4-FFF2-40B4-BE49-F238E27FC236}">
                  <a16:creationId xmlns:a16="http://schemas.microsoft.com/office/drawing/2014/main" id="{5DCDF84D-A6D5-8A4B-C0F3-C760FF460659}"/>
                </a:ext>
              </a:extLst>
            </p:cNvPr>
            <p:cNvSpPr/>
            <p:nvPr/>
          </p:nvSpPr>
          <p:spPr>
            <a:xfrm>
              <a:off x="5210727" y="157427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" name="Полилиния: фигура 14">
              <a:extLst>
                <a:ext uri="{FF2B5EF4-FFF2-40B4-BE49-F238E27FC236}">
                  <a16:creationId xmlns:a16="http://schemas.microsoft.com/office/drawing/2014/main" id="{703321A9-C576-1105-7F2C-75FA495E149B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Полилиния: фигура 15">
              <a:extLst>
                <a:ext uri="{FF2B5EF4-FFF2-40B4-BE49-F238E27FC236}">
                  <a16:creationId xmlns:a16="http://schemas.microsoft.com/office/drawing/2014/main" id="{AE998B8A-7C0D-1B4B-FD6D-1042491FD8B4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: фигура 16">
              <a:extLst>
                <a:ext uri="{FF2B5EF4-FFF2-40B4-BE49-F238E27FC236}">
                  <a16:creationId xmlns:a16="http://schemas.microsoft.com/office/drawing/2014/main" id="{331C8DC9-B132-8BD6-9459-D5CF2B805018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" name="Полилиния: фигура 17">
              <a:extLst>
                <a:ext uri="{FF2B5EF4-FFF2-40B4-BE49-F238E27FC236}">
                  <a16:creationId xmlns:a16="http://schemas.microsoft.com/office/drawing/2014/main" id="{AC9E8A3E-DBB9-4776-5D8D-5B16FFA8CC66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6" name="Полилиния: фигура 18">
              <a:extLst>
                <a:ext uri="{FF2B5EF4-FFF2-40B4-BE49-F238E27FC236}">
                  <a16:creationId xmlns:a16="http://schemas.microsoft.com/office/drawing/2014/main" id="{DE8F76CE-A1BA-ACC1-B548-B7C85415862E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: фигура 19">
              <a:extLst>
                <a:ext uri="{FF2B5EF4-FFF2-40B4-BE49-F238E27FC236}">
                  <a16:creationId xmlns:a16="http://schemas.microsoft.com/office/drawing/2014/main" id="{4A521E0F-D19D-977B-3F38-D5F738FFCAE9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: фигура 20">
              <a:extLst>
                <a:ext uri="{FF2B5EF4-FFF2-40B4-BE49-F238E27FC236}">
                  <a16:creationId xmlns:a16="http://schemas.microsoft.com/office/drawing/2014/main" id="{076EAD65-8768-5524-901A-B6F826C147D5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" name="Полилиния: фигура 21">
              <a:extLst>
                <a:ext uri="{FF2B5EF4-FFF2-40B4-BE49-F238E27FC236}">
                  <a16:creationId xmlns:a16="http://schemas.microsoft.com/office/drawing/2014/main" id="{A119241B-E663-5E6B-866D-C155F4D4C1BF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: фигура 22">
              <a:extLst>
                <a:ext uri="{FF2B5EF4-FFF2-40B4-BE49-F238E27FC236}">
                  <a16:creationId xmlns:a16="http://schemas.microsoft.com/office/drawing/2014/main" id="{6B0CA931-0BE6-8993-15F1-0F1700D7224C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21" name="Полилиния: фигура 23">
              <a:extLst>
                <a:ext uri="{FF2B5EF4-FFF2-40B4-BE49-F238E27FC236}">
                  <a16:creationId xmlns:a16="http://schemas.microsoft.com/office/drawing/2014/main" id="{0DA05AAA-313C-2F0D-508C-197E1FD340C5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: фигура 24">
              <a:extLst>
                <a:ext uri="{FF2B5EF4-FFF2-40B4-BE49-F238E27FC236}">
                  <a16:creationId xmlns:a16="http://schemas.microsoft.com/office/drawing/2014/main" id="{E9985F42-5DDF-F0B4-6CFC-690650C0DF2E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: фигура 25">
              <a:extLst>
                <a:ext uri="{FF2B5EF4-FFF2-40B4-BE49-F238E27FC236}">
                  <a16:creationId xmlns:a16="http://schemas.microsoft.com/office/drawing/2014/main" id="{7B1DFE00-FD19-9391-AD13-7C2354A73270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" name="Полилиния: фигура 26">
              <a:extLst>
                <a:ext uri="{FF2B5EF4-FFF2-40B4-BE49-F238E27FC236}">
                  <a16:creationId xmlns:a16="http://schemas.microsoft.com/office/drawing/2014/main" id="{9E7B4BA4-158E-7B37-2974-7CBB862C75C4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: фигура 27">
              <a:extLst>
                <a:ext uri="{FF2B5EF4-FFF2-40B4-BE49-F238E27FC236}">
                  <a16:creationId xmlns:a16="http://schemas.microsoft.com/office/drawing/2014/main" id="{B83B5777-4F81-4FFC-0624-6A137D334473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: фигура 28">
              <a:extLst>
                <a:ext uri="{FF2B5EF4-FFF2-40B4-BE49-F238E27FC236}">
                  <a16:creationId xmlns:a16="http://schemas.microsoft.com/office/drawing/2014/main" id="{1E5CE33F-42EC-E210-CA83-2D69C6254BCA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: фигура 29">
              <a:extLst>
                <a:ext uri="{FF2B5EF4-FFF2-40B4-BE49-F238E27FC236}">
                  <a16:creationId xmlns:a16="http://schemas.microsoft.com/office/drawing/2014/main" id="{BDB36C92-972E-19E6-8861-5855F43C4D0E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: фигура 30">
              <a:extLst>
                <a:ext uri="{FF2B5EF4-FFF2-40B4-BE49-F238E27FC236}">
                  <a16:creationId xmlns:a16="http://schemas.microsoft.com/office/drawing/2014/main" id="{1DE5701A-C321-DA45-80E7-4005C1DE8326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: фигура 31">
              <a:extLst>
                <a:ext uri="{FF2B5EF4-FFF2-40B4-BE49-F238E27FC236}">
                  <a16:creationId xmlns:a16="http://schemas.microsoft.com/office/drawing/2014/main" id="{13E1E442-25D5-4811-7972-CE63297B0CFE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30" name="Рисунок 32">
              <a:extLst>
                <a:ext uri="{FF2B5EF4-FFF2-40B4-BE49-F238E27FC236}">
                  <a16:creationId xmlns:a16="http://schemas.microsoft.com/office/drawing/2014/main" id="{6573DA18-021F-56BA-FB5F-1BAD27219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31" name="Полилиния: фигура 33">
              <a:extLst>
                <a:ext uri="{FF2B5EF4-FFF2-40B4-BE49-F238E27FC236}">
                  <a16:creationId xmlns:a16="http://schemas.microsoft.com/office/drawing/2014/main" id="{89B92522-53FB-AC32-BC12-F76F1A5C9A2C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: фигура 34">
              <a:extLst>
                <a:ext uri="{FF2B5EF4-FFF2-40B4-BE49-F238E27FC236}">
                  <a16:creationId xmlns:a16="http://schemas.microsoft.com/office/drawing/2014/main" id="{0A0B0875-5C64-C1DD-360E-1889F72E4CBF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" name="Полилиния: фигура 35">
              <a:extLst>
                <a:ext uri="{FF2B5EF4-FFF2-40B4-BE49-F238E27FC236}">
                  <a16:creationId xmlns:a16="http://schemas.microsoft.com/office/drawing/2014/main" id="{7B9C2BC4-71AF-7CBA-C905-3E3FEA3B862D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" name="Полилиния: фигура 36">
              <a:extLst>
                <a:ext uri="{FF2B5EF4-FFF2-40B4-BE49-F238E27FC236}">
                  <a16:creationId xmlns:a16="http://schemas.microsoft.com/office/drawing/2014/main" id="{F82E78A5-FBB3-2D64-563D-35C70DFA17E9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05465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>
            <a:extLst>
              <a:ext uri="{FF2B5EF4-FFF2-40B4-BE49-F238E27FC236}">
                <a16:creationId xmlns:a16="http://schemas.microsoft.com/office/drawing/2014/main" id="{64CCF652-3E0B-7FDD-36B7-B709C19F5C6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" b="1248"/>
          <a:stretch>
            <a:fillRect/>
          </a:stretch>
        </p:blipFill>
        <p:spPr>
          <a:prstGeom prst="roundRect">
            <a:avLst>
              <a:gd name="adj" fmla="val 12294"/>
            </a:avLst>
          </a:prstGeo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ED043264-47A7-41A8-BD39-44764904AB3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>
                <a:solidFill>
                  <a:schemeClr val="bg1"/>
                </a:solidFill>
              </a:rPr>
              <a:t>Загружайте в пути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5760666-5FA0-4D8C-AB12-AC2144A466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ru-RU" dirty="0"/>
              <a:t>Возможность загрузки </a:t>
            </a:r>
            <a:r>
              <a:rPr lang="en-US" dirty="0"/>
              <a:t>zip</a:t>
            </a:r>
            <a:r>
              <a:rPr lang="ru-RU" dirty="0"/>
              <a:t>-архивов со смартфона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7A4149DD-AEA5-4B34-B1C7-7F98E296C6A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>
                <a:solidFill>
                  <a:schemeClr val="bg1"/>
                </a:solidFill>
              </a:rPr>
              <a:t>Не использует ресурсы смартфона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F0E3C014-67F9-4CD2-9DAD-DD9229F6DBC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180679"/>
            <a:ext cx="3812931" cy="1290596"/>
          </a:xfrm>
        </p:spPr>
        <p:txBody>
          <a:bodyPr/>
          <a:lstStyle/>
          <a:p>
            <a:r>
              <a:rPr lang="ru-RU" dirty="0"/>
              <a:t>Все архивы будут обработаны на сервере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0C941A72-EFAF-44F7-BEB7-6AB833109C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>
                <a:solidFill>
                  <a:schemeClr val="bg1"/>
                </a:solidFill>
              </a:rPr>
              <a:t>Быстрый результат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455AC49-3B10-4E7B-8E60-B114266B10E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ru-RU" dirty="0"/>
              <a:t>Просмотр снимков с патологиями после обработки исследования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BBBC9E7C-9583-4A41-9E75-CEE9530DD86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>
                <a:solidFill>
                  <a:schemeClr val="bg1"/>
                </a:solidFill>
              </a:rPr>
              <a:t>Синхронизация с десктопом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BA3A59F4-773A-4619-B45C-1B0EA46D9BB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ru-RU" dirty="0"/>
              <a:t>Просмотр снимков с патологиями после обработки исследования с другого устройства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6E5E9DC6-5E57-44A8-85F3-856A2FA08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Мобильная версия</a:t>
            </a: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3FE28FC6-A9E9-4F9B-8446-38D1CD450EF8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16</a:t>
            </a:fld>
            <a:endParaRPr lang="ru-RU" dirty="0"/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6A4EDC46-4F2C-4275-9CDC-2BD481E430A8}"/>
              </a:ext>
            </a:extLst>
          </p:cNvPr>
          <p:cNvGrpSpPr/>
          <p:nvPr/>
        </p:nvGrpSpPr>
        <p:grpSpPr>
          <a:xfrm>
            <a:off x="4951937" y="1208819"/>
            <a:ext cx="2268386" cy="4662886"/>
            <a:chOff x="5193506" y="1574276"/>
            <a:chExt cx="1802607" cy="3705431"/>
          </a:xfrm>
        </p:grpSpPr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CADC314F-9F19-4FEA-97AD-07F26F51B620}"/>
                </a:ext>
              </a:extLst>
            </p:cNvPr>
            <p:cNvSpPr/>
            <p:nvPr/>
          </p:nvSpPr>
          <p:spPr>
            <a:xfrm>
              <a:off x="5210727" y="1574276"/>
              <a:ext cx="1781175" cy="3705225"/>
            </a:xfrm>
            <a:custGeom>
              <a:avLst/>
              <a:gdLst>
                <a:gd name="connsiteX0" fmla="*/ 1525905 w 1781175"/>
                <a:gd name="connsiteY0" fmla="*/ 7144 h 3705225"/>
                <a:gd name="connsiteX1" fmla="*/ 257461 w 1781175"/>
                <a:gd name="connsiteY1" fmla="*/ 7144 h 3705225"/>
                <a:gd name="connsiteX2" fmla="*/ 7144 w 1781175"/>
                <a:gd name="connsiteY2" fmla="*/ 257461 h 3705225"/>
                <a:gd name="connsiteX3" fmla="*/ 7144 w 1781175"/>
                <a:gd name="connsiteY3" fmla="*/ 3450050 h 3705225"/>
                <a:gd name="connsiteX4" fmla="*/ 257461 w 1781175"/>
                <a:gd name="connsiteY4" fmla="*/ 3700367 h 3705225"/>
                <a:gd name="connsiteX5" fmla="*/ 1525905 w 1781175"/>
                <a:gd name="connsiteY5" fmla="*/ 3700367 h 3705225"/>
                <a:gd name="connsiteX6" fmla="*/ 1776222 w 1781175"/>
                <a:gd name="connsiteY6" fmla="*/ 3450050 h 3705225"/>
                <a:gd name="connsiteX7" fmla="*/ 1776222 w 1781175"/>
                <a:gd name="connsiteY7" fmla="*/ 257461 h 3705225"/>
                <a:gd name="connsiteX8" fmla="*/ 1525905 w 1781175"/>
                <a:gd name="connsiteY8" fmla="*/ 7144 h 3705225"/>
                <a:gd name="connsiteX9" fmla="*/ 1751933 w 1781175"/>
                <a:gd name="connsiteY9" fmla="*/ 3441287 h 3705225"/>
                <a:gd name="connsiteX10" fmla="*/ 1517142 w 1781175"/>
                <a:gd name="connsiteY10" fmla="*/ 3676079 h 3705225"/>
                <a:gd name="connsiteX11" fmla="*/ 266224 w 1781175"/>
                <a:gd name="connsiteY11" fmla="*/ 3676079 h 3705225"/>
                <a:gd name="connsiteX12" fmla="*/ 31433 w 1781175"/>
                <a:gd name="connsiteY12" fmla="*/ 3441287 h 3705225"/>
                <a:gd name="connsiteX13" fmla="*/ 31433 w 1781175"/>
                <a:gd name="connsiteY13" fmla="*/ 266224 h 3705225"/>
                <a:gd name="connsiteX14" fmla="*/ 266224 w 1781175"/>
                <a:gd name="connsiteY14" fmla="*/ 31433 h 3705225"/>
                <a:gd name="connsiteX15" fmla="*/ 1517047 w 1781175"/>
                <a:gd name="connsiteY15" fmla="*/ 31433 h 3705225"/>
                <a:gd name="connsiteX16" fmla="*/ 1751838 w 1781175"/>
                <a:gd name="connsiteY16" fmla="*/ 266224 h 3705225"/>
                <a:gd name="connsiteX17" fmla="*/ 1751838 w 1781175"/>
                <a:gd name="connsiteY17" fmla="*/ 3441287 h 3705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81175" h="3705225">
                  <a:moveTo>
                    <a:pt x="1525905" y="7144"/>
                  </a:moveTo>
                  <a:lnTo>
                    <a:pt x="257461" y="7144"/>
                  </a:lnTo>
                  <a:cubicBezTo>
                    <a:pt x="119253" y="7144"/>
                    <a:pt x="7144" y="119253"/>
                    <a:pt x="7144" y="257461"/>
                  </a:cubicBezTo>
                  <a:lnTo>
                    <a:pt x="7144" y="3450050"/>
                  </a:lnTo>
                  <a:cubicBezTo>
                    <a:pt x="7144" y="3588258"/>
                    <a:pt x="119253" y="3700367"/>
                    <a:pt x="257461" y="3700367"/>
                  </a:cubicBezTo>
                  <a:lnTo>
                    <a:pt x="1525905" y="3700367"/>
                  </a:lnTo>
                  <a:cubicBezTo>
                    <a:pt x="1664113" y="3700367"/>
                    <a:pt x="1776222" y="3588258"/>
                    <a:pt x="1776222" y="3450050"/>
                  </a:cubicBezTo>
                  <a:lnTo>
                    <a:pt x="1776222" y="257461"/>
                  </a:lnTo>
                  <a:cubicBezTo>
                    <a:pt x="1776222" y="119253"/>
                    <a:pt x="1664113" y="7144"/>
                    <a:pt x="1525905" y="7144"/>
                  </a:cubicBezTo>
                  <a:close/>
                  <a:moveTo>
                    <a:pt x="1751933" y="3441287"/>
                  </a:moveTo>
                  <a:cubicBezTo>
                    <a:pt x="1751933" y="3570923"/>
                    <a:pt x="1646777" y="3676079"/>
                    <a:pt x="1517142" y="3676079"/>
                  </a:cubicBezTo>
                  <a:lnTo>
                    <a:pt x="266224" y="3676079"/>
                  </a:lnTo>
                  <a:cubicBezTo>
                    <a:pt x="136589" y="3676079"/>
                    <a:pt x="31433" y="3570923"/>
                    <a:pt x="31433" y="3441287"/>
                  </a:cubicBezTo>
                  <a:lnTo>
                    <a:pt x="31433" y="266224"/>
                  </a:lnTo>
                  <a:cubicBezTo>
                    <a:pt x="31433" y="136589"/>
                    <a:pt x="136589" y="31433"/>
                    <a:pt x="266224" y="31433"/>
                  </a:cubicBezTo>
                  <a:lnTo>
                    <a:pt x="1517047" y="31433"/>
                  </a:lnTo>
                  <a:cubicBezTo>
                    <a:pt x="1646682" y="31433"/>
                    <a:pt x="1751838" y="136589"/>
                    <a:pt x="1751838" y="266224"/>
                  </a:cubicBezTo>
                  <a:lnTo>
                    <a:pt x="1751838" y="344128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376E7FEE-0EB1-4746-9DDD-1684A7001A8E}"/>
                </a:ext>
              </a:extLst>
            </p:cNvPr>
            <p:cNvSpPr/>
            <p:nvPr/>
          </p:nvSpPr>
          <p:spPr>
            <a:xfrm>
              <a:off x="5274850" y="1574276"/>
              <a:ext cx="1704975" cy="295275"/>
            </a:xfrm>
            <a:custGeom>
              <a:avLst/>
              <a:gdLst>
                <a:gd name="connsiteX0" fmla="*/ 7144 w 1704975"/>
                <a:gd name="connsiteY0" fmla="*/ 93266 h 295275"/>
                <a:gd name="connsiteX1" fmla="*/ 201454 w 1704975"/>
                <a:gd name="connsiteY1" fmla="*/ 13256 h 295275"/>
                <a:gd name="connsiteX2" fmla="*/ 1404271 w 1704975"/>
                <a:gd name="connsiteY2" fmla="*/ 15637 h 295275"/>
                <a:gd name="connsiteX3" fmla="*/ 1703832 w 1704975"/>
                <a:gd name="connsiteY3" fmla="*/ 292815 h 295275"/>
                <a:gd name="connsiteX4" fmla="*/ 1602772 w 1704975"/>
                <a:gd name="connsiteY4" fmla="*/ 64596 h 295275"/>
                <a:gd name="connsiteX5" fmla="*/ 1423987 w 1704975"/>
                <a:gd name="connsiteY5" fmla="*/ 8874 h 295275"/>
                <a:gd name="connsiteX6" fmla="*/ 202787 w 1704975"/>
                <a:gd name="connsiteY6" fmla="*/ 8874 h 295275"/>
                <a:gd name="connsiteX7" fmla="*/ 7144 w 1704975"/>
                <a:gd name="connsiteY7" fmla="*/ 93266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93266"/>
                  </a:moveTo>
                  <a:cubicBezTo>
                    <a:pt x="58103" y="47736"/>
                    <a:pt x="124015" y="12303"/>
                    <a:pt x="201454" y="13256"/>
                  </a:cubicBezTo>
                  <a:lnTo>
                    <a:pt x="1404271" y="15637"/>
                  </a:lnTo>
                  <a:cubicBezTo>
                    <a:pt x="1560767" y="25067"/>
                    <a:pt x="1698498" y="110697"/>
                    <a:pt x="1703832" y="292815"/>
                  </a:cubicBezTo>
                  <a:cubicBezTo>
                    <a:pt x="1703832" y="312912"/>
                    <a:pt x="1714595" y="140319"/>
                    <a:pt x="1602772" y="64596"/>
                  </a:cubicBezTo>
                  <a:cubicBezTo>
                    <a:pt x="1549622" y="26496"/>
                    <a:pt x="1471136" y="9827"/>
                    <a:pt x="1423987" y="8874"/>
                  </a:cubicBezTo>
                  <a:cubicBezTo>
                    <a:pt x="1346740" y="7446"/>
                    <a:pt x="327660" y="5826"/>
                    <a:pt x="202787" y="8874"/>
                  </a:cubicBezTo>
                  <a:cubicBezTo>
                    <a:pt x="98203" y="11446"/>
                    <a:pt x="49149" y="53642"/>
                    <a:pt x="7144" y="9326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A8C3F5C7-7636-41A4-BA80-3491804B8786}"/>
                </a:ext>
              </a:extLst>
            </p:cNvPr>
            <p:cNvSpPr/>
            <p:nvPr/>
          </p:nvSpPr>
          <p:spPr>
            <a:xfrm>
              <a:off x="5232368" y="1598295"/>
              <a:ext cx="1733550" cy="3657600"/>
            </a:xfrm>
            <a:custGeom>
              <a:avLst/>
              <a:gdLst>
                <a:gd name="connsiteX0" fmla="*/ 1492758 w 1733550"/>
                <a:gd name="connsiteY0" fmla="*/ 7144 h 3657600"/>
                <a:gd name="connsiteX1" fmla="*/ 241935 w 1733550"/>
                <a:gd name="connsiteY1" fmla="*/ 7144 h 3657600"/>
                <a:gd name="connsiteX2" fmla="*/ 7144 w 1733550"/>
                <a:gd name="connsiteY2" fmla="*/ 241935 h 3657600"/>
                <a:gd name="connsiteX3" fmla="*/ 7144 w 1733550"/>
                <a:gd name="connsiteY3" fmla="*/ 3416999 h 3657600"/>
                <a:gd name="connsiteX4" fmla="*/ 241935 w 1733550"/>
                <a:gd name="connsiteY4" fmla="*/ 3651790 h 3657600"/>
                <a:gd name="connsiteX5" fmla="*/ 1492758 w 1733550"/>
                <a:gd name="connsiteY5" fmla="*/ 3651790 h 3657600"/>
                <a:gd name="connsiteX6" fmla="*/ 1727549 w 1733550"/>
                <a:gd name="connsiteY6" fmla="*/ 3416999 h 3657600"/>
                <a:gd name="connsiteX7" fmla="*/ 1727549 w 1733550"/>
                <a:gd name="connsiteY7" fmla="*/ 241935 h 3657600"/>
                <a:gd name="connsiteX8" fmla="*/ 1492758 w 1733550"/>
                <a:gd name="connsiteY8" fmla="*/ 7144 h 3657600"/>
                <a:gd name="connsiteX9" fmla="*/ 1715357 w 1733550"/>
                <a:gd name="connsiteY9" fmla="*/ 3409950 h 3657600"/>
                <a:gd name="connsiteX10" fmla="*/ 1485614 w 1733550"/>
                <a:gd name="connsiteY10" fmla="*/ 3639693 h 3657600"/>
                <a:gd name="connsiteX11" fmla="*/ 248984 w 1733550"/>
                <a:gd name="connsiteY11" fmla="*/ 3639693 h 3657600"/>
                <a:gd name="connsiteX12" fmla="*/ 19241 w 1733550"/>
                <a:gd name="connsiteY12" fmla="*/ 3409950 h 3657600"/>
                <a:gd name="connsiteX13" fmla="*/ 19241 w 1733550"/>
                <a:gd name="connsiteY13" fmla="*/ 248984 h 3657600"/>
                <a:gd name="connsiteX14" fmla="*/ 248984 w 1733550"/>
                <a:gd name="connsiteY14" fmla="*/ 19336 h 3657600"/>
                <a:gd name="connsiteX15" fmla="*/ 1485710 w 1733550"/>
                <a:gd name="connsiteY15" fmla="*/ 19336 h 3657600"/>
                <a:gd name="connsiteX16" fmla="*/ 1715452 w 1733550"/>
                <a:gd name="connsiteY16" fmla="*/ 249079 h 3657600"/>
                <a:gd name="connsiteX17" fmla="*/ 1715452 w 1733550"/>
                <a:gd name="connsiteY17" fmla="*/ 3409950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33550" h="3657600">
                  <a:moveTo>
                    <a:pt x="1492758" y="7144"/>
                  </a:moveTo>
                  <a:lnTo>
                    <a:pt x="241935" y="7144"/>
                  </a:lnTo>
                  <a:cubicBezTo>
                    <a:pt x="112300" y="7144"/>
                    <a:pt x="7144" y="112300"/>
                    <a:pt x="7144" y="241935"/>
                  </a:cubicBezTo>
                  <a:lnTo>
                    <a:pt x="7144" y="3416999"/>
                  </a:lnTo>
                  <a:cubicBezTo>
                    <a:pt x="7144" y="3546634"/>
                    <a:pt x="112300" y="3651790"/>
                    <a:pt x="241935" y="3651790"/>
                  </a:cubicBezTo>
                  <a:lnTo>
                    <a:pt x="1492758" y="3651790"/>
                  </a:lnTo>
                  <a:cubicBezTo>
                    <a:pt x="1622393" y="3651790"/>
                    <a:pt x="1727549" y="3546634"/>
                    <a:pt x="1727549" y="3416999"/>
                  </a:cubicBezTo>
                  <a:lnTo>
                    <a:pt x="1727549" y="241935"/>
                  </a:lnTo>
                  <a:cubicBezTo>
                    <a:pt x="1727549" y="112300"/>
                    <a:pt x="1622393" y="7144"/>
                    <a:pt x="1492758" y="7144"/>
                  </a:cubicBezTo>
                  <a:close/>
                  <a:moveTo>
                    <a:pt x="1715357" y="3409950"/>
                  </a:moveTo>
                  <a:cubicBezTo>
                    <a:pt x="1715357" y="3536823"/>
                    <a:pt x="1612487" y="3639693"/>
                    <a:pt x="1485614" y="3639693"/>
                  </a:cubicBezTo>
                  <a:lnTo>
                    <a:pt x="248984" y="3639693"/>
                  </a:lnTo>
                  <a:cubicBezTo>
                    <a:pt x="122111" y="3639693"/>
                    <a:pt x="19241" y="3536823"/>
                    <a:pt x="19241" y="3409950"/>
                  </a:cubicBezTo>
                  <a:lnTo>
                    <a:pt x="19241" y="248984"/>
                  </a:lnTo>
                  <a:cubicBezTo>
                    <a:pt x="19241" y="122111"/>
                    <a:pt x="122111" y="19336"/>
                    <a:pt x="248984" y="19336"/>
                  </a:cubicBezTo>
                  <a:lnTo>
                    <a:pt x="1485710" y="19336"/>
                  </a:lnTo>
                  <a:cubicBezTo>
                    <a:pt x="1612583" y="19336"/>
                    <a:pt x="1715452" y="122206"/>
                    <a:pt x="1715452" y="249079"/>
                  </a:cubicBezTo>
                  <a:lnTo>
                    <a:pt x="1715452" y="34099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811CD315-417D-43F3-86F1-90773170876F}"/>
                </a:ext>
              </a:extLst>
            </p:cNvPr>
            <p:cNvSpPr/>
            <p:nvPr/>
          </p:nvSpPr>
          <p:spPr>
            <a:xfrm>
              <a:off x="5231225" y="1597057"/>
              <a:ext cx="1733550" cy="3657600"/>
            </a:xfrm>
            <a:custGeom>
              <a:avLst/>
              <a:gdLst>
                <a:gd name="connsiteX0" fmla="*/ 1493996 w 1733550"/>
                <a:gd name="connsiteY0" fmla="*/ 3654266 h 3657600"/>
                <a:gd name="connsiteX1" fmla="*/ 243078 w 1733550"/>
                <a:gd name="connsiteY1" fmla="*/ 3654266 h 3657600"/>
                <a:gd name="connsiteX2" fmla="*/ 7144 w 1733550"/>
                <a:gd name="connsiteY2" fmla="*/ 3418237 h 3657600"/>
                <a:gd name="connsiteX3" fmla="*/ 7144 w 1733550"/>
                <a:gd name="connsiteY3" fmla="*/ 243173 h 3657600"/>
                <a:gd name="connsiteX4" fmla="*/ 243078 w 1733550"/>
                <a:gd name="connsiteY4" fmla="*/ 7144 h 3657600"/>
                <a:gd name="connsiteX5" fmla="*/ 1493996 w 1733550"/>
                <a:gd name="connsiteY5" fmla="*/ 7144 h 3657600"/>
                <a:gd name="connsiteX6" fmla="*/ 1729931 w 1733550"/>
                <a:gd name="connsiteY6" fmla="*/ 243078 h 3657600"/>
                <a:gd name="connsiteX7" fmla="*/ 1729931 w 1733550"/>
                <a:gd name="connsiteY7" fmla="*/ 3418142 h 3657600"/>
                <a:gd name="connsiteX8" fmla="*/ 1493996 w 1733550"/>
                <a:gd name="connsiteY8" fmla="*/ 3654171 h 3657600"/>
                <a:gd name="connsiteX9" fmla="*/ 243078 w 1733550"/>
                <a:gd name="connsiteY9" fmla="*/ 9525 h 3657600"/>
                <a:gd name="connsiteX10" fmla="*/ 9430 w 1733550"/>
                <a:gd name="connsiteY10" fmla="*/ 243173 h 3657600"/>
                <a:gd name="connsiteX11" fmla="*/ 9430 w 1733550"/>
                <a:gd name="connsiteY11" fmla="*/ 3418237 h 3657600"/>
                <a:gd name="connsiteX12" fmla="*/ 242983 w 1733550"/>
                <a:gd name="connsiteY12" fmla="*/ 3651885 h 3657600"/>
                <a:gd name="connsiteX13" fmla="*/ 1493901 w 1733550"/>
                <a:gd name="connsiteY13" fmla="*/ 3651885 h 3657600"/>
                <a:gd name="connsiteX14" fmla="*/ 1727454 w 1733550"/>
                <a:gd name="connsiteY14" fmla="*/ 3418237 h 3657600"/>
                <a:gd name="connsiteX15" fmla="*/ 1727454 w 1733550"/>
                <a:gd name="connsiteY15" fmla="*/ 243173 h 3657600"/>
                <a:gd name="connsiteX16" fmla="*/ 1493901 w 1733550"/>
                <a:gd name="connsiteY16" fmla="*/ 9620 h 3657600"/>
                <a:gd name="connsiteX17" fmla="*/ 243078 w 1733550"/>
                <a:gd name="connsiteY17" fmla="*/ 9620 h 3657600"/>
                <a:gd name="connsiteX18" fmla="*/ 1486853 w 1733550"/>
                <a:gd name="connsiteY18" fmla="*/ 3642074 h 3657600"/>
                <a:gd name="connsiteX19" fmla="*/ 250127 w 1733550"/>
                <a:gd name="connsiteY19" fmla="*/ 3642074 h 3657600"/>
                <a:gd name="connsiteX20" fmla="*/ 19241 w 1733550"/>
                <a:gd name="connsiteY20" fmla="*/ 3411188 h 3657600"/>
                <a:gd name="connsiteX21" fmla="*/ 19241 w 1733550"/>
                <a:gd name="connsiteY21" fmla="*/ 250222 h 3657600"/>
                <a:gd name="connsiteX22" fmla="*/ 250127 w 1733550"/>
                <a:gd name="connsiteY22" fmla="*/ 19336 h 3657600"/>
                <a:gd name="connsiteX23" fmla="*/ 1486853 w 1733550"/>
                <a:gd name="connsiteY23" fmla="*/ 19336 h 3657600"/>
                <a:gd name="connsiteX24" fmla="*/ 1717739 w 1733550"/>
                <a:gd name="connsiteY24" fmla="*/ 250222 h 3657600"/>
                <a:gd name="connsiteX25" fmla="*/ 1717739 w 1733550"/>
                <a:gd name="connsiteY25" fmla="*/ 3411093 h 3657600"/>
                <a:gd name="connsiteX26" fmla="*/ 1486853 w 1733550"/>
                <a:gd name="connsiteY26" fmla="*/ 3641979 h 3657600"/>
                <a:gd name="connsiteX27" fmla="*/ 250127 w 1733550"/>
                <a:gd name="connsiteY27" fmla="*/ 21717 h 3657600"/>
                <a:gd name="connsiteX28" fmla="*/ 21622 w 1733550"/>
                <a:gd name="connsiteY28" fmla="*/ 250222 h 3657600"/>
                <a:gd name="connsiteX29" fmla="*/ 21622 w 1733550"/>
                <a:gd name="connsiteY29" fmla="*/ 3411093 h 3657600"/>
                <a:gd name="connsiteX30" fmla="*/ 250127 w 1733550"/>
                <a:gd name="connsiteY30" fmla="*/ 3639598 h 3657600"/>
                <a:gd name="connsiteX31" fmla="*/ 1486853 w 1733550"/>
                <a:gd name="connsiteY31" fmla="*/ 3639598 h 3657600"/>
                <a:gd name="connsiteX32" fmla="*/ 1715357 w 1733550"/>
                <a:gd name="connsiteY32" fmla="*/ 3411093 h 3657600"/>
                <a:gd name="connsiteX33" fmla="*/ 1715357 w 1733550"/>
                <a:gd name="connsiteY33" fmla="*/ 250222 h 3657600"/>
                <a:gd name="connsiteX34" fmla="*/ 1486853 w 1733550"/>
                <a:gd name="connsiteY34" fmla="*/ 21717 h 3657600"/>
                <a:gd name="connsiteX35" fmla="*/ 250127 w 1733550"/>
                <a:gd name="connsiteY35" fmla="*/ 21717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33550" h="3657600">
                  <a:moveTo>
                    <a:pt x="1493996" y="3654266"/>
                  </a:moveTo>
                  <a:lnTo>
                    <a:pt x="243078" y="3654266"/>
                  </a:lnTo>
                  <a:cubicBezTo>
                    <a:pt x="112967" y="3654266"/>
                    <a:pt x="7144" y="3548444"/>
                    <a:pt x="7144" y="3418237"/>
                  </a:cubicBezTo>
                  <a:lnTo>
                    <a:pt x="7144" y="243173"/>
                  </a:lnTo>
                  <a:cubicBezTo>
                    <a:pt x="7049" y="113062"/>
                    <a:pt x="112967" y="7144"/>
                    <a:pt x="243078" y="7144"/>
                  </a:cubicBezTo>
                  <a:lnTo>
                    <a:pt x="1493996" y="7144"/>
                  </a:lnTo>
                  <a:cubicBezTo>
                    <a:pt x="1624108" y="7144"/>
                    <a:pt x="1729931" y="112967"/>
                    <a:pt x="1729931" y="243078"/>
                  </a:cubicBezTo>
                  <a:lnTo>
                    <a:pt x="1729931" y="3418142"/>
                  </a:lnTo>
                  <a:cubicBezTo>
                    <a:pt x="1729931" y="3548253"/>
                    <a:pt x="1624108" y="3654171"/>
                    <a:pt x="1493996" y="3654171"/>
                  </a:cubicBezTo>
                  <a:close/>
                  <a:moveTo>
                    <a:pt x="243078" y="9525"/>
                  </a:moveTo>
                  <a:cubicBezTo>
                    <a:pt x="114300" y="9525"/>
                    <a:pt x="9430" y="114395"/>
                    <a:pt x="9430" y="243173"/>
                  </a:cubicBezTo>
                  <a:lnTo>
                    <a:pt x="9430" y="3418237"/>
                  </a:lnTo>
                  <a:cubicBezTo>
                    <a:pt x="9430" y="3547015"/>
                    <a:pt x="114205" y="3651885"/>
                    <a:pt x="242983" y="3651885"/>
                  </a:cubicBezTo>
                  <a:lnTo>
                    <a:pt x="1493901" y="3651885"/>
                  </a:lnTo>
                  <a:cubicBezTo>
                    <a:pt x="1622679" y="3651885"/>
                    <a:pt x="1727454" y="3547110"/>
                    <a:pt x="1727454" y="3418237"/>
                  </a:cubicBezTo>
                  <a:lnTo>
                    <a:pt x="1727454" y="243173"/>
                  </a:lnTo>
                  <a:cubicBezTo>
                    <a:pt x="1727454" y="114395"/>
                    <a:pt x="1622679" y="9620"/>
                    <a:pt x="1493901" y="9620"/>
                  </a:cubicBezTo>
                  <a:lnTo>
                    <a:pt x="243078" y="9620"/>
                  </a:lnTo>
                  <a:close/>
                  <a:moveTo>
                    <a:pt x="1486853" y="3642074"/>
                  </a:moveTo>
                  <a:lnTo>
                    <a:pt x="250127" y="3642074"/>
                  </a:lnTo>
                  <a:cubicBezTo>
                    <a:pt x="122777" y="3642074"/>
                    <a:pt x="19241" y="3538442"/>
                    <a:pt x="19241" y="3411188"/>
                  </a:cubicBezTo>
                  <a:lnTo>
                    <a:pt x="19241" y="250222"/>
                  </a:lnTo>
                  <a:cubicBezTo>
                    <a:pt x="19241" y="122968"/>
                    <a:pt x="122873" y="19336"/>
                    <a:pt x="250127" y="19336"/>
                  </a:cubicBezTo>
                  <a:lnTo>
                    <a:pt x="1486853" y="19336"/>
                  </a:lnTo>
                  <a:cubicBezTo>
                    <a:pt x="1614202" y="19336"/>
                    <a:pt x="1717739" y="122968"/>
                    <a:pt x="1717739" y="250222"/>
                  </a:cubicBezTo>
                  <a:lnTo>
                    <a:pt x="1717739" y="3411093"/>
                  </a:lnTo>
                  <a:cubicBezTo>
                    <a:pt x="1717739" y="3538442"/>
                    <a:pt x="1614107" y="3641979"/>
                    <a:pt x="1486853" y="3641979"/>
                  </a:cubicBezTo>
                  <a:close/>
                  <a:moveTo>
                    <a:pt x="250127" y="21717"/>
                  </a:moveTo>
                  <a:cubicBezTo>
                    <a:pt x="124111" y="21717"/>
                    <a:pt x="21622" y="124206"/>
                    <a:pt x="21622" y="250222"/>
                  </a:cubicBezTo>
                  <a:lnTo>
                    <a:pt x="21622" y="3411093"/>
                  </a:lnTo>
                  <a:cubicBezTo>
                    <a:pt x="21622" y="3537109"/>
                    <a:pt x="124111" y="3639598"/>
                    <a:pt x="250127" y="3639598"/>
                  </a:cubicBezTo>
                  <a:lnTo>
                    <a:pt x="1486853" y="3639598"/>
                  </a:lnTo>
                  <a:cubicBezTo>
                    <a:pt x="1612868" y="3639598"/>
                    <a:pt x="1715357" y="3537109"/>
                    <a:pt x="1715357" y="3411093"/>
                  </a:cubicBezTo>
                  <a:lnTo>
                    <a:pt x="1715357" y="250222"/>
                  </a:lnTo>
                  <a:cubicBezTo>
                    <a:pt x="1715357" y="124206"/>
                    <a:pt x="1612868" y="21717"/>
                    <a:pt x="1486853" y="21717"/>
                  </a:cubicBezTo>
                  <a:lnTo>
                    <a:pt x="250127" y="2171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: фигура 17">
              <a:extLst>
                <a:ext uri="{FF2B5EF4-FFF2-40B4-BE49-F238E27FC236}">
                  <a16:creationId xmlns:a16="http://schemas.microsoft.com/office/drawing/2014/main" id="{2BB8CDF7-2F1E-4B42-A7CD-D11EC8EDA406}"/>
                </a:ext>
              </a:extLst>
            </p:cNvPr>
            <p:cNvSpPr/>
            <p:nvPr/>
          </p:nvSpPr>
          <p:spPr>
            <a:xfrm>
              <a:off x="5274850" y="4979578"/>
              <a:ext cx="1704975" cy="295275"/>
            </a:xfrm>
            <a:custGeom>
              <a:avLst/>
              <a:gdLst>
                <a:gd name="connsiteX0" fmla="*/ 7144 w 1704975"/>
                <a:gd name="connsiteY0" fmla="*/ 208404 h 295275"/>
                <a:gd name="connsiteX1" fmla="*/ 201454 w 1704975"/>
                <a:gd name="connsiteY1" fmla="*/ 288318 h 295275"/>
                <a:gd name="connsiteX2" fmla="*/ 1404271 w 1704975"/>
                <a:gd name="connsiteY2" fmla="*/ 285937 h 295275"/>
                <a:gd name="connsiteX3" fmla="*/ 1703832 w 1704975"/>
                <a:gd name="connsiteY3" fmla="*/ 8760 h 295275"/>
                <a:gd name="connsiteX4" fmla="*/ 1602772 w 1704975"/>
                <a:gd name="connsiteY4" fmla="*/ 236979 h 295275"/>
                <a:gd name="connsiteX5" fmla="*/ 1423987 w 1704975"/>
                <a:gd name="connsiteY5" fmla="*/ 292700 h 295275"/>
                <a:gd name="connsiteX6" fmla="*/ 202787 w 1704975"/>
                <a:gd name="connsiteY6" fmla="*/ 292700 h 295275"/>
                <a:gd name="connsiteX7" fmla="*/ 7144 w 1704975"/>
                <a:gd name="connsiteY7" fmla="*/ 208404 h 2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4975" h="295275">
                  <a:moveTo>
                    <a:pt x="7144" y="208404"/>
                  </a:moveTo>
                  <a:cubicBezTo>
                    <a:pt x="58103" y="253933"/>
                    <a:pt x="124015" y="289366"/>
                    <a:pt x="201454" y="288318"/>
                  </a:cubicBezTo>
                  <a:lnTo>
                    <a:pt x="1404271" y="285937"/>
                  </a:lnTo>
                  <a:cubicBezTo>
                    <a:pt x="1560767" y="276507"/>
                    <a:pt x="1698498" y="190878"/>
                    <a:pt x="1703832" y="8760"/>
                  </a:cubicBezTo>
                  <a:cubicBezTo>
                    <a:pt x="1703832" y="-11338"/>
                    <a:pt x="1714595" y="161255"/>
                    <a:pt x="1602772" y="236979"/>
                  </a:cubicBezTo>
                  <a:cubicBezTo>
                    <a:pt x="1549622" y="275079"/>
                    <a:pt x="1471136" y="291748"/>
                    <a:pt x="1423987" y="292700"/>
                  </a:cubicBezTo>
                  <a:cubicBezTo>
                    <a:pt x="1346740" y="294129"/>
                    <a:pt x="327660" y="295748"/>
                    <a:pt x="202787" y="292700"/>
                  </a:cubicBezTo>
                  <a:cubicBezTo>
                    <a:pt x="98203" y="290128"/>
                    <a:pt x="49054" y="247932"/>
                    <a:pt x="7144" y="20840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68B6A556-7D40-478D-84FB-4EF0FC7DA59F}"/>
                </a:ext>
              </a:extLst>
            </p:cNvPr>
            <p:cNvSpPr/>
            <p:nvPr/>
          </p:nvSpPr>
          <p:spPr>
            <a:xfrm>
              <a:off x="6977063" y="2346579"/>
              <a:ext cx="19050" cy="400050"/>
            </a:xfrm>
            <a:custGeom>
              <a:avLst/>
              <a:gdLst>
                <a:gd name="connsiteX0" fmla="*/ 7144 w 19050"/>
                <a:gd name="connsiteY0" fmla="*/ 7144 h 400050"/>
                <a:gd name="connsiteX1" fmla="*/ 12763 w 19050"/>
                <a:gd name="connsiteY1" fmla="*/ 7144 h 400050"/>
                <a:gd name="connsiteX2" fmla="*/ 12763 w 19050"/>
                <a:gd name="connsiteY2" fmla="*/ 402241 h 400050"/>
                <a:gd name="connsiteX3" fmla="*/ 7144 w 19050"/>
                <a:gd name="connsiteY3" fmla="*/ 40224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400050">
                  <a:moveTo>
                    <a:pt x="7144" y="7144"/>
                  </a:moveTo>
                  <a:lnTo>
                    <a:pt x="12763" y="7144"/>
                  </a:lnTo>
                  <a:lnTo>
                    <a:pt x="12763" y="402241"/>
                  </a:lnTo>
                  <a:lnTo>
                    <a:pt x="7144" y="40224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12827976-DC27-4EAF-8E52-EBEFEC7E0761}"/>
                </a:ext>
              </a:extLst>
            </p:cNvPr>
            <p:cNvSpPr/>
            <p:nvPr/>
          </p:nvSpPr>
          <p:spPr>
            <a:xfrm>
              <a:off x="6982778" y="2346674"/>
              <a:ext cx="9525" cy="400050"/>
            </a:xfrm>
            <a:custGeom>
              <a:avLst/>
              <a:gdLst>
                <a:gd name="connsiteX0" fmla="*/ 7144 w 9525"/>
                <a:gd name="connsiteY0" fmla="*/ 402145 h 400050"/>
                <a:gd name="connsiteX1" fmla="*/ 7144 w 9525"/>
                <a:gd name="connsiteY1" fmla="*/ 7144 h 400050"/>
                <a:gd name="connsiteX2" fmla="*/ 10001 w 9525"/>
                <a:gd name="connsiteY2" fmla="*/ 10573 h 400050"/>
                <a:gd name="connsiteX3" fmla="*/ 10001 w 9525"/>
                <a:gd name="connsiteY3" fmla="*/ 398717 h 400050"/>
                <a:gd name="connsiteX4" fmla="*/ 7144 w 9525"/>
                <a:gd name="connsiteY4" fmla="*/ 402145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400050">
                  <a:moveTo>
                    <a:pt x="7144" y="402145"/>
                  </a:moveTo>
                  <a:lnTo>
                    <a:pt x="7144" y="7144"/>
                  </a:lnTo>
                  <a:lnTo>
                    <a:pt x="10001" y="10573"/>
                  </a:lnTo>
                  <a:cubicBezTo>
                    <a:pt x="8572" y="38862"/>
                    <a:pt x="8668" y="370522"/>
                    <a:pt x="10001" y="398717"/>
                  </a:cubicBezTo>
                  <a:lnTo>
                    <a:pt x="7144" y="40214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" name="Полилиния: фигура 20">
              <a:extLst>
                <a:ext uri="{FF2B5EF4-FFF2-40B4-BE49-F238E27FC236}">
                  <a16:creationId xmlns:a16="http://schemas.microsoft.com/office/drawing/2014/main" id="{6530F195-F566-483B-94CE-768CC428E39B}"/>
                </a:ext>
              </a:extLst>
            </p:cNvPr>
            <p:cNvSpPr/>
            <p:nvPr/>
          </p:nvSpPr>
          <p:spPr>
            <a:xfrm>
              <a:off x="5196363" y="2346579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: фигура 21">
              <a:extLst>
                <a:ext uri="{FF2B5EF4-FFF2-40B4-BE49-F238E27FC236}">
                  <a16:creationId xmlns:a16="http://schemas.microsoft.com/office/drawing/2014/main" id="{18CA254A-9E3B-4352-82B2-BA84B9F413EC}"/>
                </a:ext>
              </a:extLst>
            </p:cNvPr>
            <p:cNvSpPr/>
            <p:nvPr/>
          </p:nvSpPr>
          <p:spPr>
            <a:xfrm>
              <a:off x="5193506" y="2346674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2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: фигура 22">
              <a:extLst>
                <a:ext uri="{FF2B5EF4-FFF2-40B4-BE49-F238E27FC236}">
                  <a16:creationId xmlns:a16="http://schemas.microsoft.com/office/drawing/2014/main" id="{04273616-0536-4E9E-A4BE-5D7114D4C4E6}"/>
                </a:ext>
              </a:extLst>
            </p:cNvPr>
            <p:cNvSpPr/>
            <p:nvPr/>
          </p:nvSpPr>
          <p:spPr>
            <a:xfrm>
              <a:off x="5201984" y="2346674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24" name="Полилиния: фигура 23">
              <a:extLst>
                <a:ext uri="{FF2B5EF4-FFF2-40B4-BE49-F238E27FC236}">
                  <a16:creationId xmlns:a16="http://schemas.microsoft.com/office/drawing/2014/main" id="{81AF835D-BC32-4CF6-9D53-BC9BE3935788}"/>
                </a:ext>
              </a:extLst>
            </p:cNvPr>
            <p:cNvSpPr/>
            <p:nvPr/>
          </p:nvSpPr>
          <p:spPr>
            <a:xfrm>
              <a:off x="519636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2764 w 19050"/>
                <a:gd name="connsiteY1" fmla="*/ 7144 h 276225"/>
                <a:gd name="connsiteX2" fmla="*/ 12764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2764" y="7144"/>
                  </a:lnTo>
                  <a:lnTo>
                    <a:pt x="12764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rgbClr val="FE095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id="{668C5EB7-3AC0-4913-B7E5-76B46FFF714C}"/>
                </a:ext>
              </a:extLst>
            </p:cNvPr>
            <p:cNvSpPr/>
            <p:nvPr/>
          </p:nvSpPr>
          <p:spPr>
            <a:xfrm>
              <a:off x="5193506" y="2679668"/>
              <a:ext cx="9525" cy="276225"/>
            </a:xfrm>
            <a:custGeom>
              <a:avLst/>
              <a:gdLst>
                <a:gd name="connsiteX0" fmla="*/ 10001 w 9525"/>
                <a:gd name="connsiteY0" fmla="*/ 272605 h 276225"/>
                <a:gd name="connsiteX1" fmla="*/ 10001 w 9525"/>
                <a:gd name="connsiteY1" fmla="*/ 7144 h 276225"/>
                <a:gd name="connsiteX2" fmla="*/ 7144 w 9525"/>
                <a:gd name="connsiteY2" fmla="*/ 10573 h 276225"/>
                <a:gd name="connsiteX3" fmla="*/ 7144 w 9525"/>
                <a:gd name="connsiteY3" fmla="*/ 269176 h 276225"/>
                <a:gd name="connsiteX4" fmla="*/ 10001 w 9525"/>
                <a:gd name="connsiteY4" fmla="*/ 272605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276225">
                  <a:moveTo>
                    <a:pt x="10001" y="272605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240983"/>
                    <a:pt x="7144" y="269176"/>
                  </a:cubicBezTo>
                  <a:lnTo>
                    <a:pt x="10001" y="27260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: фигура 25">
              <a:extLst>
                <a:ext uri="{FF2B5EF4-FFF2-40B4-BE49-F238E27FC236}">
                  <a16:creationId xmlns:a16="http://schemas.microsoft.com/office/drawing/2014/main" id="{18FAB6AC-0AD1-4123-96B1-6FDD727A66D6}"/>
                </a:ext>
              </a:extLst>
            </p:cNvPr>
            <p:cNvSpPr/>
            <p:nvPr/>
          </p:nvSpPr>
          <p:spPr>
            <a:xfrm>
              <a:off x="5201984" y="2679573"/>
              <a:ext cx="19050" cy="276225"/>
            </a:xfrm>
            <a:custGeom>
              <a:avLst/>
              <a:gdLst>
                <a:gd name="connsiteX0" fmla="*/ 7144 w 19050"/>
                <a:gd name="connsiteY0" fmla="*/ 7144 h 276225"/>
                <a:gd name="connsiteX1" fmla="*/ 13240 w 19050"/>
                <a:gd name="connsiteY1" fmla="*/ 7144 h 276225"/>
                <a:gd name="connsiteX2" fmla="*/ 13240 w 19050"/>
                <a:gd name="connsiteY2" fmla="*/ 272701 h 276225"/>
                <a:gd name="connsiteX3" fmla="*/ 7144 w 19050"/>
                <a:gd name="connsiteY3" fmla="*/ 272701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276225">
                  <a:moveTo>
                    <a:pt x="7144" y="7144"/>
                  </a:moveTo>
                  <a:lnTo>
                    <a:pt x="13240" y="7144"/>
                  </a:lnTo>
                  <a:lnTo>
                    <a:pt x="13240" y="272701"/>
                  </a:lnTo>
                  <a:lnTo>
                    <a:pt x="7144" y="27270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: фигура 26">
              <a:extLst>
                <a:ext uri="{FF2B5EF4-FFF2-40B4-BE49-F238E27FC236}">
                  <a16:creationId xmlns:a16="http://schemas.microsoft.com/office/drawing/2014/main" id="{E0079DE2-1327-4F2F-A9D1-235DB5B2BB66}"/>
                </a:ext>
              </a:extLst>
            </p:cNvPr>
            <p:cNvSpPr/>
            <p:nvPr/>
          </p:nvSpPr>
          <p:spPr>
            <a:xfrm>
              <a:off x="5196364" y="2032159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2764 w 19050"/>
                <a:gd name="connsiteY1" fmla="*/ 7144 h 152400"/>
                <a:gd name="connsiteX2" fmla="*/ 12764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2764" y="7144"/>
                  </a:lnTo>
                  <a:lnTo>
                    <a:pt x="12764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: фигура 27">
              <a:extLst>
                <a:ext uri="{FF2B5EF4-FFF2-40B4-BE49-F238E27FC236}">
                  <a16:creationId xmlns:a16="http://schemas.microsoft.com/office/drawing/2014/main" id="{8563A0D3-DD5F-48FE-8A05-4C2D704CE07C}"/>
                </a:ext>
              </a:extLst>
            </p:cNvPr>
            <p:cNvSpPr/>
            <p:nvPr/>
          </p:nvSpPr>
          <p:spPr>
            <a:xfrm>
              <a:off x="5193506" y="2032254"/>
              <a:ext cx="9525" cy="152400"/>
            </a:xfrm>
            <a:custGeom>
              <a:avLst/>
              <a:gdLst>
                <a:gd name="connsiteX0" fmla="*/ 10001 w 9525"/>
                <a:gd name="connsiteY0" fmla="*/ 151162 h 152400"/>
                <a:gd name="connsiteX1" fmla="*/ 10001 w 9525"/>
                <a:gd name="connsiteY1" fmla="*/ 7144 h 152400"/>
                <a:gd name="connsiteX2" fmla="*/ 7144 w 9525"/>
                <a:gd name="connsiteY2" fmla="*/ 10573 h 152400"/>
                <a:gd name="connsiteX3" fmla="*/ 7144 w 9525"/>
                <a:gd name="connsiteY3" fmla="*/ 147733 h 152400"/>
                <a:gd name="connsiteX4" fmla="*/ 10001 w 9525"/>
                <a:gd name="connsiteY4" fmla="*/ 151162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152400">
                  <a:moveTo>
                    <a:pt x="10001" y="151162"/>
                  </a:moveTo>
                  <a:lnTo>
                    <a:pt x="10001" y="7144"/>
                  </a:lnTo>
                  <a:lnTo>
                    <a:pt x="7144" y="10573"/>
                  </a:lnTo>
                  <a:cubicBezTo>
                    <a:pt x="8573" y="38862"/>
                    <a:pt x="8477" y="119539"/>
                    <a:pt x="7144" y="147733"/>
                  </a:cubicBezTo>
                  <a:lnTo>
                    <a:pt x="10001" y="151162"/>
                  </a:lnTo>
                  <a:close/>
                </a:path>
              </a:pathLst>
            </a:custGeom>
            <a:solidFill>
              <a:srgbClr val="A0A0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: фигура 28">
              <a:extLst>
                <a:ext uri="{FF2B5EF4-FFF2-40B4-BE49-F238E27FC236}">
                  <a16:creationId xmlns:a16="http://schemas.microsoft.com/office/drawing/2014/main" id="{8452619C-3E15-4DC5-AB4B-6C88B9322F63}"/>
                </a:ext>
              </a:extLst>
            </p:cNvPr>
            <p:cNvSpPr/>
            <p:nvPr/>
          </p:nvSpPr>
          <p:spPr>
            <a:xfrm>
              <a:off x="5201984" y="2032254"/>
              <a:ext cx="19050" cy="152400"/>
            </a:xfrm>
            <a:custGeom>
              <a:avLst/>
              <a:gdLst>
                <a:gd name="connsiteX0" fmla="*/ 7144 w 19050"/>
                <a:gd name="connsiteY0" fmla="*/ 7144 h 152400"/>
                <a:gd name="connsiteX1" fmla="*/ 13240 w 19050"/>
                <a:gd name="connsiteY1" fmla="*/ 7144 h 152400"/>
                <a:gd name="connsiteX2" fmla="*/ 13240 w 19050"/>
                <a:gd name="connsiteY2" fmla="*/ 151257 h 152400"/>
                <a:gd name="connsiteX3" fmla="*/ 7144 w 19050"/>
                <a:gd name="connsiteY3" fmla="*/ 15125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52400">
                  <a:moveTo>
                    <a:pt x="7144" y="7144"/>
                  </a:moveTo>
                  <a:lnTo>
                    <a:pt x="13240" y="7144"/>
                  </a:lnTo>
                  <a:lnTo>
                    <a:pt x="13240" y="151257"/>
                  </a:lnTo>
                  <a:lnTo>
                    <a:pt x="7144" y="15125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" name="Полилиния: фигура 29">
              <a:extLst>
                <a:ext uri="{FF2B5EF4-FFF2-40B4-BE49-F238E27FC236}">
                  <a16:creationId xmlns:a16="http://schemas.microsoft.com/office/drawing/2014/main" id="{824479CF-8277-41BF-A7D4-9E38E5D3A492}"/>
                </a:ext>
              </a:extLst>
            </p:cNvPr>
            <p:cNvSpPr/>
            <p:nvPr/>
          </p:nvSpPr>
          <p:spPr>
            <a:xfrm>
              <a:off x="5989398" y="5260657"/>
              <a:ext cx="219075" cy="19050"/>
            </a:xfrm>
            <a:custGeom>
              <a:avLst/>
              <a:gdLst>
                <a:gd name="connsiteX0" fmla="*/ 197851 w 219075"/>
                <a:gd name="connsiteY0" fmla="*/ 7144 h 19050"/>
                <a:gd name="connsiteX1" fmla="*/ 22782 w 219075"/>
                <a:gd name="connsiteY1" fmla="*/ 7144 h 19050"/>
                <a:gd name="connsiteX2" fmla="*/ 15162 w 219075"/>
                <a:gd name="connsiteY2" fmla="*/ 8192 h 19050"/>
                <a:gd name="connsiteX3" fmla="*/ 7446 w 219075"/>
                <a:gd name="connsiteY3" fmla="*/ 11525 h 19050"/>
                <a:gd name="connsiteX4" fmla="*/ 15066 w 219075"/>
                <a:gd name="connsiteY4" fmla="*/ 13430 h 19050"/>
                <a:gd name="connsiteX5" fmla="*/ 205662 w 219075"/>
                <a:gd name="connsiteY5" fmla="*/ 13430 h 19050"/>
                <a:gd name="connsiteX6" fmla="*/ 213282 w 219075"/>
                <a:gd name="connsiteY6" fmla="*/ 11525 h 19050"/>
                <a:gd name="connsiteX7" fmla="*/ 205566 w 219075"/>
                <a:gd name="connsiteY7" fmla="*/ 8192 h 19050"/>
                <a:gd name="connsiteX8" fmla="*/ 197946 w 219075"/>
                <a:gd name="connsiteY8" fmla="*/ 7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9050">
                  <a:moveTo>
                    <a:pt x="197851" y="7144"/>
                  </a:moveTo>
                  <a:lnTo>
                    <a:pt x="22782" y="7144"/>
                  </a:lnTo>
                  <a:cubicBezTo>
                    <a:pt x="19257" y="7144"/>
                    <a:pt x="16114" y="7620"/>
                    <a:pt x="15162" y="8192"/>
                  </a:cubicBezTo>
                  <a:lnTo>
                    <a:pt x="7446" y="11525"/>
                  </a:lnTo>
                  <a:cubicBezTo>
                    <a:pt x="6018" y="12478"/>
                    <a:pt x="9828" y="13430"/>
                    <a:pt x="15066" y="13430"/>
                  </a:cubicBezTo>
                  <a:lnTo>
                    <a:pt x="205662" y="13430"/>
                  </a:lnTo>
                  <a:cubicBezTo>
                    <a:pt x="210900" y="13430"/>
                    <a:pt x="214710" y="12478"/>
                    <a:pt x="213282" y="11525"/>
                  </a:cubicBezTo>
                  <a:lnTo>
                    <a:pt x="205566" y="8192"/>
                  </a:lnTo>
                  <a:cubicBezTo>
                    <a:pt x="204614" y="7525"/>
                    <a:pt x="201471" y="7144"/>
                    <a:pt x="197946" y="71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" name="Полилиния: фигура 30">
              <a:extLst>
                <a:ext uri="{FF2B5EF4-FFF2-40B4-BE49-F238E27FC236}">
                  <a16:creationId xmlns:a16="http://schemas.microsoft.com/office/drawing/2014/main" id="{0B62DAC2-F1F4-4ECF-851D-BEC23148FE5D}"/>
                </a:ext>
              </a:extLst>
            </p:cNvPr>
            <p:cNvSpPr/>
            <p:nvPr/>
          </p:nvSpPr>
          <p:spPr>
            <a:xfrm>
              <a:off x="5865400" y="1648968"/>
              <a:ext cx="457200" cy="142875"/>
            </a:xfrm>
            <a:custGeom>
              <a:avLst/>
              <a:gdLst>
                <a:gd name="connsiteX0" fmla="*/ 390620 w 457200"/>
                <a:gd name="connsiteY0" fmla="*/ 136970 h 142875"/>
                <a:gd name="connsiteX1" fmla="*/ 72009 w 457200"/>
                <a:gd name="connsiteY1" fmla="*/ 136970 h 142875"/>
                <a:gd name="connsiteX2" fmla="*/ 7144 w 457200"/>
                <a:gd name="connsiteY2" fmla="*/ 72009 h 142875"/>
                <a:gd name="connsiteX3" fmla="*/ 7144 w 457200"/>
                <a:gd name="connsiteY3" fmla="*/ 72009 h 142875"/>
                <a:gd name="connsiteX4" fmla="*/ 72009 w 457200"/>
                <a:gd name="connsiteY4" fmla="*/ 7144 h 142875"/>
                <a:gd name="connsiteX5" fmla="*/ 390620 w 457200"/>
                <a:gd name="connsiteY5" fmla="*/ 7144 h 142875"/>
                <a:gd name="connsiteX6" fmla="*/ 455486 w 457200"/>
                <a:gd name="connsiteY6" fmla="*/ 72009 h 142875"/>
                <a:gd name="connsiteX7" fmla="*/ 455486 w 457200"/>
                <a:gd name="connsiteY7" fmla="*/ 72009 h 142875"/>
                <a:gd name="connsiteX8" fmla="*/ 390620 w 457200"/>
                <a:gd name="connsiteY8" fmla="*/ 13697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142875">
                  <a:moveTo>
                    <a:pt x="390620" y="136970"/>
                  </a:moveTo>
                  <a:lnTo>
                    <a:pt x="72009" y="136970"/>
                  </a:lnTo>
                  <a:cubicBezTo>
                    <a:pt x="36195" y="136970"/>
                    <a:pt x="7144" y="107918"/>
                    <a:pt x="7144" y="72009"/>
                  </a:cubicBezTo>
                  <a:lnTo>
                    <a:pt x="7144" y="72009"/>
                  </a:lnTo>
                  <a:cubicBezTo>
                    <a:pt x="7144" y="36195"/>
                    <a:pt x="36195" y="7144"/>
                    <a:pt x="72009" y="7144"/>
                  </a:cubicBezTo>
                  <a:lnTo>
                    <a:pt x="390620" y="7144"/>
                  </a:lnTo>
                  <a:cubicBezTo>
                    <a:pt x="426434" y="7144"/>
                    <a:pt x="455486" y="36195"/>
                    <a:pt x="455486" y="72009"/>
                  </a:cubicBezTo>
                  <a:lnTo>
                    <a:pt x="455486" y="72009"/>
                  </a:lnTo>
                  <a:cubicBezTo>
                    <a:pt x="455486" y="107823"/>
                    <a:pt x="426434" y="136970"/>
                    <a:pt x="390620" y="13697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: фигура 31">
              <a:extLst>
                <a:ext uri="{FF2B5EF4-FFF2-40B4-BE49-F238E27FC236}">
                  <a16:creationId xmlns:a16="http://schemas.microsoft.com/office/drawing/2014/main" id="{45311E48-AC2A-4A80-A65A-D356CC01C1AC}"/>
                </a:ext>
              </a:extLst>
            </p:cNvPr>
            <p:cNvSpPr/>
            <p:nvPr/>
          </p:nvSpPr>
          <p:spPr>
            <a:xfrm>
              <a:off x="6202585" y="1685544"/>
              <a:ext cx="66675" cy="66675"/>
            </a:xfrm>
            <a:custGeom>
              <a:avLst/>
              <a:gdLst>
                <a:gd name="connsiteX0" fmla="*/ 63913 w 66675"/>
                <a:gd name="connsiteY0" fmla="*/ 35528 h 66675"/>
                <a:gd name="connsiteX1" fmla="*/ 35528 w 66675"/>
                <a:gd name="connsiteY1" fmla="*/ 63913 h 66675"/>
                <a:gd name="connsiteX2" fmla="*/ 7144 w 66675"/>
                <a:gd name="connsiteY2" fmla="*/ 35528 h 66675"/>
                <a:gd name="connsiteX3" fmla="*/ 35528 w 66675"/>
                <a:gd name="connsiteY3" fmla="*/ 7144 h 66675"/>
                <a:gd name="connsiteX4" fmla="*/ 63913 w 66675"/>
                <a:gd name="connsiteY4" fmla="*/ 3552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3913" y="35528"/>
                  </a:moveTo>
                  <a:cubicBezTo>
                    <a:pt x="63913" y="51205"/>
                    <a:pt x="51205" y="63913"/>
                    <a:pt x="35528" y="63913"/>
                  </a:cubicBezTo>
                  <a:cubicBezTo>
                    <a:pt x="19852" y="63913"/>
                    <a:pt x="7144" y="51205"/>
                    <a:pt x="7144" y="35528"/>
                  </a:cubicBezTo>
                  <a:cubicBezTo>
                    <a:pt x="7144" y="19852"/>
                    <a:pt x="19852" y="7144"/>
                    <a:pt x="35528" y="7144"/>
                  </a:cubicBezTo>
                  <a:cubicBezTo>
                    <a:pt x="51205" y="7144"/>
                    <a:pt x="63913" y="19852"/>
                    <a:pt x="63913" y="35528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pic>
          <p:nvPicPr>
            <p:cNvPr id="33" name="Рисунок 32">
              <a:extLst>
                <a:ext uri="{FF2B5EF4-FFF2-40B4-BE49-F238E27FC236}">
                  <a16:creationId xmlns:a16="http://schemas.microsoft.com/office/drawing/2014/main" id="{104AE29B-276D-4F69-9E54-6CBD0BE75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0967" y="1694212"/>
              <a:ext cx="57150" cy="47625"/>
            </a:xfrm>
            <a:custGeom>
              <a:avLst/>
              <a:gdLst>
                <a:gd name="connsiteX0" fmla="*/ 0 w 57150"/>
                <a:gd name="connsiteY0" fmla="*/ 0 h 47625"/>
                <a:gd name="connsiteX1" fmla="*/ 57150 w 57150"/>
                <a:gd name="connsiteY1" fmla="*/ 0 h 47625"/>
                <a:gd name="connsiteX2" fmla="*/ 57150 w 57150"/>
                <a:gd name="connsiteY2" fmla="*/ 57150 h 47625"/>
                <a:gd name="connsiteX3" fmla="*/ 0 w 57150"/>
                <a:gd name="connsiteY3" fmla="*/ 5715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47625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ln/>
          </p:spPr>
        </p:pic>
        <p:sp>
          <p:nvSpPr>
            <p:cNvPr id="34" name="Полилиния: фигура 33">
              <a:extLst>
                <a:ext uri="{FF2B5EF4-FFF2-40B4-BE49-F238E27FC236}">
                  <a16:creationId xmlns:a16="http://schemas.microsoft.com/office/drawing/2014/main" id="{4FAE68B0-E6D3-4A99-8C27-FF0701E8FAD5}"/>
                </a:ext>
              </a:extLst>
            </p:cNvPr>
            <p:cNvSpPr/>
            <p:nvPr/>
          </p:nvSpPr>
          <p:spPr>
            <a:xfrm>
              <a:off x="6214777" y="1697736"/>
              <a:ext cx="38100" cy="38100"/>
            </a:xfrm>
            <a:custGeom>
              <a:avLst/>
              <a:gdLst>
                <a:gd name="connsiteX0" fmla="*/ 39529 w 38100"/>
                <a:gd name="connsiteY0" fmla="*/ 23336 h 38100"/>
                <a:gd name="connsiteX1" fmla="*/ 23336 w 38100"/>
                <a:gd name="connsiteY1" fmla="*/ 39529 h 38100"/>
                <a:gd name="connsiteX2" fmla="*/ 7144 w 38100"/>
                <a:gd name="connsiteY2" fmla="*/ 23336 h 38100"/>
                <a:gd name="connsiteX3" fmla="*/ 23336 w 38100"/>
                <a:gd name="connsiteY3" fmla="*/ 7144 h 38100"/>
                <a:gd name="connsiteX4" fmla="*/ 39529 w 38100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529" y="23336"/>
                  </a:moveTo>
                  <a:cubicBezTo>
                    <a:pt x="39529" y="32279"/>
                    <a:pt x="32279" y="39529"/>
                    <a:pt x="23336" y="39529"/>
                  </a:cubicBezTo>
                  <a:cubicBezTo>
                    <a:pt x="14393" y="39529"/>
                    <a:pt x="7144" y="32279"/>
                    <a:pt x="7144" y="23336"/>
                  </a:cubicBezTo>
                  <a:cubicBezTo>
                    <a:pt x="7144" y="14393"/>
                    <a:pt x="14393" y="7144"/>
                    <a:pt x="23336" y="7144"/>
                  </a:cubicBezTo>
                  <a:cubicBezTo>
                    <a:pt x="32279" y="7144"/>
                    <a:pt x="39529" y="14393"/>
                    <a:pt x="39529" y="23336"/>
                  </a:cubicBezTo>
                  <a:close/>
                </a:path>
              </a:pathLst>
            </a:custGeom>
            <a:solidFill>
              <a:srgbClr val="0B13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: фигура 34">
              <a:extLst>
                <a:ext uri="{FF2B5EF4-FFF2-40B4-BE49-F238E27FC236}">
                  <a16:creationId xmlns:a16="http://schemas.microsoft.com/office/drawing/2014/main" id="{81A0CB6C-0D74-4877-B97D-73B7D6B320F5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: фигура 35">
              <a:extLst>
                <a:ext uri="{FF2B5EF4-FFF2-40B4-BE49-F238E27FC236}">
                  <a16:creationId xmlns:a16="http://schemas.microsoft.com/office/drawing/2014/main" id="{7237E626-D311-4B83-8DBA-12DC3F813C32}"/>
                </a:ext>
              </a:extLst>
            </p:cNvPr>
            <p:cNvSpPr/>
            <p:nvPr/>
          </p:nvSpPr>
          <p:spPr>
            <a:xfrm>
              <a:off x="6216682" y="1699736"/>
              <a:ext cx="38100" cy="38100"/>
            </a:xfrm>
            <a:custGeom>
              <a:avLst/>
              <a:gdLst>
                <a:gd name="connsiteX0" fmla="*/ 35528 w 38100"/>
                <a:gd name="connsiteY0" fmla="*/ 21336 h 38100"/>
                <a:gd name="connsiteX1" fmla="*/ 21336 w 38100"/>
                <a:gd name="connsiteY1" fmla="*/ 35528 h 38100"/>
                <a:gd name="connsiteX2" fmla="*/ 7144 w 38100"/>
                <a:gd name="connsiteY2" fmla="*/ 21336 h 38100"/>
                <a:gd name="connsiteX3" fmla="*/ 21336 w 38100"/>
                <a:gd name="connsiteY3" fmla="*/ 7144 h 38100"/>
                <a:gd name="connsiteX4" fmla="*/ 35528 w 38100"/>
                <a:gd name="connsiteY4" fmla="*/ 21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5528" y="21336"/>
                  </a:moveTo>
                  <a:cubicBezTo>
                    <a:pt x="35528" y="29147"/>
                    <a:pt x="29147" y="35528"/>
                    <a:pt x="21336" y="35528"/>
                  </a:cubicBezTo>
                  <a:cubicBezTo>
                    <a:pt x="13525" y="35528"/>
                    <a:pt x="7144" y="29242"/>
                    <a:pt x="7144" y="21336"/>
                  </a:cubicBezTo>
                  <a:cubicBezTo>
                    <a:pt x="7144" y="13430"/>
                    <a:pt x="13430" y="7144"/>
                    <a:pt x="21336" y="7144"/>
                  </a:cubicBezTo>
                  <a:cubicBezTo>
                    <a:pt x="29242" y="7144"/>
                    <a:pt x="35528" y="13430"/>
                    <a:pt x="35528" y="21336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: фигура 36">
              <a:extLst>
                <a:ext uri="{FF2B5EF4-FFF2-40B4-BE49-F238E27FC236}">
                  <a16:creationId xmlns:a16="http://schemas.microsoft.com/office/drawing/2014/main" id="{F61B8E82-D4DC-41E9-B74B-4125D6F227F0}"/>
                </a:ext>
              </a:extLst>
            </p:cNvPr>
            <p:cNvSpPr/>
            <p:nvPr/>
          </p:nvSpPr>
          <p:spPr>
            <a:xfrm>
              <a:off x="6233636" y="1716215"/>
              <a:ext cx="19050" cy="19050"/>
            </a:xfrm>
            <a:custGeom>
              <a:avLst/>
              <a:gdLst>
                <a:gd name="connsiteX0" fmla="*/ 17240 w 19050"/>
                <a:gd name="connsiteY0" fmla="*/ 12192 h 19050"/>
                <a:gd name="connsiteX1" fmla="*/ 12192 w 19050"/>
                <a:gd name="connsiteY1" fmla="*/ 7144 h 19050"/>
                <a:gd name="connsiteX2" fmla="*/ 7144 w 19050"/>
                <a:gd name="connsiteY2" fmla="*/ 12192 h 19050"/>
                <a:gd name="connsiteX3" fmla="*/ 12192 w 19050"/>
                <a:gd name="connsiteY3" fmla="*/ 17240 h 19050"/>
                <a:gd name="connsiteX4" fmla="*/ 17240 w 19050"/>
                <a:gd name="connsiteY4" fmla="*/ 12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7240" y="12192"/>
                  </a:moveTo>
                  <a:cubicBezTo>
                    <a:pt x="17240" y="9430"/>
                    <a:pt x="14954" y="7144"/>
                    <a:pt x="12192" y="7144"/>
                  </a:cubicBezTo>
                  <a:cubicBezTo>
                    <a:pt x="9430" y="7144"/>
                    <a:pt x="7144" y="9430"/>
                    <a:pt x="7144" y="12192"/>
                  </a:cubicBezTo>
                  <a:cubicBezTo>
                    <a:pt x="7144" y="14954"/>
                    <a:pt x="9430" y="17240"/>
                    <a:pt x="12192" y="17240"/>
                  </a:cubicBezTo>
                  <a:cubicBezTo>
                    <a:pt x="14954" y="17240"/>
                    <a:pt x="17240" y="14954"/>
                    <a:pt x="17240" y="12192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540647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с одним усеченным углом 16">
            <a:extLst>
              <a:ext uri="{FF2B5EF4-FFF2-40B4-BE49-F238E27FC236}">
                <a16:creationId xmlns:a16="http://schemas.microsoft.com/office/drawing/2014/main" id="{10651A50-CFFD-C440-F1DF-F703C14C9202}"/>
              </a:ext>
            </a:extLst>
          </p:cNvPr>
          <p:cNvSpPr/>
          <p:nvPr/>
        </p:nvSpPr>
        <p:spPr>
          <a:xfrm>
            <a:off x="5220993" y="1366572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7" name="Прямоугольник с одним усеченным углом 6">
            <a:extLst>
              <a:ext uri="{FF2B5EF4-FFF2-40B4-BE49-F238E27FC236}">
                <a16:creationId xmlns:a16="http://schemas.microsoft.com/office/drawing/2014/main" id="{2E5EC51C-6A42-A386-6730-F35F8E0CF56A}"/>
              </a:ext>
            </a:extLst>
          </p:cNvPr>
          <p:cNvSpPr/>
          <p:nvPr/>
        </p:nvSpPr>
        <p:spPr>
          <a:xfrm>
            <a:off x="1421749" y="1317683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C532ED-B059-4872-93FE-25291054D3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17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BCDA89-34E0-470F-800A-5D94F8D8A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Аналогичные подходы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08DB357-2788-42D4-93E8-1AB12DB2EE4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4303" y="3810174"/>
            <a:ext cx="3264113" cy="2375115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dirty="0"/>
              <a:t>Классификация всех возможных типов патологий, определяемых на КТ ОКГ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869BDE-34CE-47D5-B162-82211244B70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569892" y="3810173"/>
            <a:ext cx="3264113" cy="2375115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dirty="0"/>
              <a:t>ИИ-сервис «Третье Мнение»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BF91A14-DF82-4BD9-95C1-96973CFF3F6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dirty="0"/>
              <a:t>Отличие нашего подхода в том, что мы создали сервис с более низким порогом входа и большей простотой в пользовании, который исключительно выполняет задачу на классификацию грудных клеток «с патологией» и «нормальных»</a:t>
            </a:r>
          </a:p>
        </p:txBody>
      </p:sp>
      <p:cxnSp>
        <p:nvCxnSpPr>
          <p:cNvPr id="58" name="Google Shape;2799;p94">
            <a:extLst>
              <a:ext uri="{FF2B5EF4-FFF2-40B4-BE49-F238E27FC236}">
                <a16:creationId xmlns:a16="http://schemas.microsoft.com/office/drawing/2014/main" id="{567FA9A9-3099-4088-80A0-9601CEE4D42E}"/>
              </a:ext>
            </a:extLst>
          </p:cNvPr>
          <p:cNvCxnSpPr>
            <a:cxnSpLocks/>
            <a:stCxn id="7" idx="0"/>
          </p:cNvCxnSpPr>
          <p:nvPr/>
        </p:nvCxnSpPr>
        <p:spPr>
          <a:xfrm>
            <a:off x="2926343" y="2018267"/>
            <a:ext cx="2289397" cy="51063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2802;p94">
            <a:extLst>
              <a:ext uri="{FF2B5EF4-FFF2-40B4-BE49-F238E27FC236}">
                <a16:creationId xmlns:a16="http://schemas.microsoft.com/office/drawing/2014/main" id="{FE9678CA-EDF7-4EBE-9703-D7B106AECBCE}"/>
              </a:ext>
            </a:extLst>
          </p:cNvPr>
          <p:cNvCxnSpPr>
            <a:cxnSpLocks/>
            <a:stCxn id="17" idx="0"/>
            <a:endCxn id="18" idx="2"/>
          </p:cNvCxnSpPr>
          <p:nvPr/>
        </p:nvCxnSpPr>
        <p:spPr>
          <a:xfrm>
            <a:off x="6725587" y="2067156"/>
            <a:ext cx="2492154" cy="30031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2" name="Google Shape;2829;p94">
            <a:extLst>
              <a:ext uri="{FF2B5EF4-FFF2-40B4-BE49-F238E27FC236}">
                <a16:creationId xmlns:a16="http://schemas.microsoft.com/office/drawing/2014/main" id="{4C77747E-B18D-4A2B-BA4F-6DC51DACDF20}"/>
              </a:ext>
            </a:extLst>
          </p:cNvPr>
          <p:cNvGrpSpPr/>
          <p:nvPr/>
        </p:nvGrpSpPr>
        <p:grpSpPr>
          <a:xfrm>
            <a:off x="1779818" y="1753233"/>
            <a:ext cx="738531" cy="687909"/>
            <a:chOff x="3385734" y="2233242"/>
            <a:chExt cx="340504" cy="319542"/>
          </a:xfrm>
        </p:grpSpPr>
        <p:sp>
          <p:nvSpPr>
            <p:cNvPr id="63" name="Google Shape;2830;p94">
              <a:extLst>
                <a:ext uri="{FF2B5EF4-FFF2-40B4-BE49-F238E27FC236}">
                  <a16:creationId xmlns:a16="http://schemas.microsoft.com/office/drawing/2014/main" id="{F538E3A9-5C7B-406B-80D1-B9EEBFF33FF0}"/>
                </a:ext>
              </a:extLst>
            </p:cNvPr>
            <p:cNvSpPr/>
            <p:nvPr/>
          </p:nvSpPr>
          <p:spPr>
            <a:xfrm>
              <a:off x="3385734" y="2233242"/>
              <a:ext cx="340504" cy="319542"/>
            </a:xfrm>
            <a:custGeom>
              <a:avLst/>
              <a:gdLst/>
              <a:ahLst/>
              <a:cxnLst/>
              <a:rect l="l" t="t" r="r" b="b"/>
              <a:pathLst>
                <a:path w="10122" h="9289" extrusionOk="0">
                  <a:moveTo>
                    <a:pt x="9574" y="310"/>
                  </a:moveTo>
                  <a:cubicBezTo>
                    <a:pt x="9717" y="310"/>
                    <a:pt x="9812" y="406"/>
                    <a:pt x="9812" y="549"/>
                  </a:cubicBezTo>
                  <a:lnTo>
                    <a:pt x="9812" y="5669"/>
                  </a:lnTo>
                  <a:lnTo>
                    <a:pt x="8622" y="5669"/>
                  </a:lnTo>
                  <a:cubicBezTo>
                    <a:pt x="8550" y="5669"/>
                    <a:pt x="8479" y="5740"/>
                    <a:pt x="8479" y="5812"/>
                  </a:cubicBezTo>
                  <a:cubicBezTo>
                    <a:pt x="8479" y="5907"/>
                    <a:pt x="8550" y="5978"/>
                    <a:pt x="8622" y="5978"/>
                  </a:cubicBezTo>
                  <a:lnTo>
                    <a:pt x="9812" y="5978"/>
                  </a:lnTo>
                  <a:lnTo>
                    <a:pt x="9812" y="6455"/>
                  </a:lnTo>
                  <a:cubicBezTo>
                    <a:pt x="9812" y="6597"/>
                    <a:pt x="9717" y="6717"/>
                    <a:pt x="9574" y="6717"/>
                  </a:cubicBezTo>
                  <a:lnTo>
                    <a:pt x="549" y="6717"/>
                  </a:lnTo>
                  <a:cubicBezTo>
                    <a:pt x="406" y="6717"/>
                    <a:pt x="287" y="6597"/>
                    <a:pt x="287" y="6455"/>
                  </a:cubicBezTo>
                  <a:lnTo>
                    <a:pt x="287" y="5978"/>
                  </a:lnTo>
                  <a:lnTo>
                    <a:pt x="7979" y="5978"/>
                  </a:lnTo>
                  <a:cubicBezTo>
                    <a:pt x="8050" y="5978"/>
                    <a:pt x="8122" y="5907"/>
                    <a:pt x="8122" y="5812"/>
                  </a:cubicBezTo>
                  <a:cubicBezTo>
                    <a:pt x="8122" y="5740"/>
                    <a:pt x="8050" y="5669"/>
                    <a:pt x="7979" y="5669"/>
                  </a:cubicBezTo>
                  <a:lnTo>
                    <a:pt x="6216" y="5669"/>
                  </a:lnTo>
                  <a:lnTo>
                    <a:pt x="6216" y="310"/>
                  </a:lnTo>
                  <a:close/>
                  <a:moveTo>
                    <a:pt x="5335" y="7002"/>
                  </a:moveTo>
                  <a:lnTo>
                    <a:pt x="5335" y="7193"/>
                  </a:lnTo>
                  <a:cubicBezTo>
                    <a:pt x="5335" y="7360"/>
                    <a:pt x="5216" y="7479"/>
                    <a:pt x="5049" y="7479"/>
                  </a:cubicBezTo>
                  <a:cubicBezTo>
                    <a:pt x="4907" y="7479"/>
                    <a:pt x="4764" y="7360"/>
                    <a:pt x="4764" y="7193"/>
                  </a:cubicBezTo>
                  <a:lnTo>
                    <a:pt x="4764" y="7002"/>
                  </a:lnTo>
                  <a:close/>
                  <a:moveTo>
                    <a:pt x="6073" y="7002"/>
                  </a:moveTo>
                  <a:lnTo>
                    <a:pt x="6169" y="8241"/>
                  </a:lnTo>
                  <a:lnTo>
                    <a:pt x="3954" y="8241"/>
                  </a:lnTo>
                  <a:lnTo>
                    <a:pt x="4049" y="7002"/>
                  </a:lnTo>
                  <a:lnTo>
                    <a:pt x="4478" y="7002"/>
                  </a:lnTo>
                  <a:lnTo>
                    <a:pt x="4478" y="7193"/>
                  </a:lnTo>
                  <a:cubicBezTo>
                    <a:pt x="4478" y="7526"/>
                    <a:pt x="4740" y="7788"/>
                    <a:pt x="5049" y="7788"/>
                  </a:cubicBezTo>
                  <a:cubicBezTo>
                    <a:pt x="5383" y="7788"/>
                    <a:pt x="5645" y="7526"/>
                    <a:pt x="5645" y="7193"/>
                  </a:cubicBezTo>
                  <a:lnTo>
                    <a:pt x="5645" y="7002"/>
                  </a:lnTo>
                  <a:close/>
                  <a:moveTo>
                    <a:pt x="6859" y="8526"/>
                  </a:moveTo>
                  <a:cubicBezTo>
                    <a:pt x="6883" y="8526"/>
                    <a:pt x="6907" y="8550"/>
                    <a:pt x="6907" y="8574"/>
                  </a:cubicBezTo>
                  <a:lnTo>
                    <a:pt x="6907" y="8955"/>
                  </a:lnTo>
                  <a:cubicBezTo>
                    <a:pt x="6907" y="8979"/>
                    <a:pt x="6883" y="9003"/>
                    <a:pt x="6859" y="9003"/>
                  </a:cubicBezTo>
                  <a:lnTo>
                    <a:pt x="3263" y="9003"/>
                  </a:lnTo>
                  <a:cubicBezTo>
                    <a:pt x="3240" y="9003"/>
                    <a:pt x="3216" y="8979"/>
                    <a:pt x="3216" y="8955"/>
                  </a:cubicBezTo>
                  <a:lnTo>
                    <a:pt x="3216" y="8574"/>
                  </a:lnTo>
                  <a:cubicBezTo>
                    <a:pt x="3216" y="8550"/>
                    <a:pt x="3240" y="8526"/>
                    <a:pt x="3263" y="8526"/>
                  </a:cubicBezTo>
                  <a:close/>
                  <a:moveTo>
                    <a:pt x="549" y="1"/>
                  </a:moveTo>
                  <a:cubicBezTo>
                    <a:pt x="239" y="1"/>
                    <a:pt x="1" y="239"/>
                    <a:pt x="1" y="549"/>
                  </a:cubicBezTo>
                  <a:lnTo>
                    <a:pt x="1" y="1477"/>
                  </a:lnTo>
                  <a:cubicBezTo>
                    <a:pt x="1" y="1573"/>
                    <a:pt x="72" y="1644"/>
                    <a:pt x="144" y="1644"/>
                  </a:cubicBezTo>
                  <a:cubicBezTo>
                    <a:pt x="215" y="1644"/>
                    <a:pt x="287" y="1573"/>
                    <a:pt x="287" y="1477"/>
                  </a:cubicBezTo>
                  <a:lnTo>
                    <a:pt x="287" y="549"/>
                  </a:lnTo>
                  <a:cubicBezTo>
                    <a:pt x="287" y="406"/>
                    <a:pt x="406" y="310"/>
                    <a:pt x="549" y="310"/>
                  </a:cubicBezTo>
                  <a:lnTo>
                    <a:pt x="5907" y="310"/>
                  </a:lnTo>
                  <a:lnTo>
                    <a:pt x="5907" y="5669"/>
                  </a:lnTo>
                  <a:lnTo>
                    <a:pt x="287" y="5669"/>
                  </a:lnTo>
                  <a:lnTo>
                    <a:pt x="287" y="2144"/>
                  </a:lnTo>
                  <a:cubicBezTo>
                    <a:pt x="287" y="2049"/>
                    <a:pt x="239" y="2001"/>
                    <a:pt x="144" y="2001"/>
                  </a:cubicBezTo>
                  <a:cubicBezTo>
                    <a:pt x="72" y="2001"/>
                    <a:pt x="1" y="2049"/>
                    <a:pt x="1" y="2144"/>
                  </a:cubicBezTo>
                  <a:lnTo>
                    <a:pt x="1" y="6455"/>
                  </a:lnTo>
                  <a:cubicBezTo>
                    <a:pt x="1" y="6764"/>
                    <a:pt x="239" y="7002"/>
                    <a:pt x="549" y="7002"/>
                  </a:cubicBezTo>
                  <a:lnTo>
                    <a:pt x="3763" y="7002"/>
                  </a:lnTo>
                  <a:lnTo>
                    <a:pt x="3644" y="8241"/>
                  </a:lnTo>
                  <a:lnTo>
                    <a:pt x="3263" y="8241"/>
                  </a:lnTo>
                  <a:cubicBezTo>
                    <a:pt x="3073" y="8241"/>
                    <a:pt x="2930" y="8384"/>
                    <a:pt x="2930" y="8574"/>
                  </a:cubicBezTo>
                  <a:lnTo>
                    <a:pt x="2930" y="8955"/>
                  </a:lnTo>
                  <a:cubicBezTo>
                    <a:pt x="2930" y="9146"/>
                    <a:pt x="3073" y="9288"/>
                    <a:pt x="3263" y="9288"/>
                  </a:cubicBezTo>
                  <a:lnTo>
                    <a:pt x="6859" y="9288"/>
                  </a:lnTo>
                  <a:cubicBezTo>
                    <a:pt x="7050" y="9288"/>
                    <a:pt x="7193" y="9146"/>
                    <a:pt x="7193" y="8955"/>
                  </a:cubicBezTo>
                  <a:lnTo>
                    <a:pt x="7193" y="8574"/>
                  </a:lnTo>
                  <a:cubicBezTo>
                    <a:pt x="7193" y="8384"/>
                    <a:pt x="7050" y="8241"/>
                    <a:pt x="6859" y="8241"/>
                  </a:cubicBezTo>
                  <a:lnTo>
                    <a:pt x="6478" y="8241"/>
                  </a:lnTo>
                  <a:lnTo>
                    <a:pt x="6359" y="7002"/>
                  </a:lnTo>
                  <a:lnTo>
                    <a:pt x="9574" y="7002"/>
                  </a:lnTo>
                  <a:cubicBezTo>
                    <a:pt x="9860" y="7002"/>
                    <a:pt x="10122" y="6764"/>
                    <a:pt x="10122" y="6455"/>
                  </a:cubicBezTo>
                  <a:lnTo>
                    <a:pt x="10122" y="549"/>
                  </a:lnTo>
                  <a:cubicBezTo>
                    <a:pt x="10122" y="239"/>
                    <a:pt x="9884" y="1"/>
                    <a:pt x="9574" y="1"/>
                  </a:cubicBezTo>
                  <a:close/>
                </a:path>
              </a:pathLst>
            </a:custGeom>
            <a:solidFill>
              <a:srgbClr val="FD0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2831;p94">
              <a:extLst>
                <a:ext uri="{FF2B5EF4-FFF2-40B4-BE49-F238E27FC236}">
                  <a16:creationId xmlns:a16="http://schemas.microsoft.com/office/drawing/2014/main" id="{6A25AEAC-89F0-49CB-B7BE-42F11987AD9D}"/>
                </a:ext>
              </a:extLst>
            </p:cNvPr>
            <p:cNvSpPr/>
            <p:nvPr/>
          </p:nvSpPr>
          <p:spPr>
            <a:xfrm>
              <a:off x="3420989" y="2296022"/>
              <a:ext cx="143441" cy="113382"/>
            </a:xfrm>
            <a:custGeom>
              <a:avLst/>
              <a:gdLst/>
              <a:ahLst/>
              <a:cxnLst/>
              <a:rect l="l" t="t" r="r" b="b"/>
              <a:pathLst>
                <a:path w="4264" h="3296" extrusionOk="0">
                  <a:moveTo>
                    <a:pt x="3897" y="0"/>
                  </a:moveTo>
                  <a:cubicBezTo>
                    <a:pt x="3848" y="0"/>
                    <a:pt x="3805" y="22"/>
                    <a:pt x="3787" y="57"/>
                  </a:cubicBezTo>
                  <a:lnTo>
                    <a:pt x="2835" y="1176"/>
                  </a:lnTo>
                  <a:lnTo>
                    <a:pt x="2596" y="986"/>
                  </a:lnTo>
                  <a:cubicBezTo>
                    <a:pt x="2573" y="962"/>
                    <a:pt x="2537" y="950"/>
                    <a:pt x="2501" y="950"/>
                  </a:cubicBezTo>
                  <a:cubicBezTo>
                    <a:pt x="2465" y="950"/>
                    <a:pt x="2430" y="962"/>
                    <a:pt x="2406" y="986"/>
                  </a:cubicBezTo>
                  <a:lnTo>
                    <a:pt x="1811" y="1629"/>
                  </a:lnTo>
                  <a:lnTo>
                    <a:pt x="1096" y="1367"/>
                  </a:lnTo>
                  <a:cubicBezTo>
                    <a:pt x="1084" y="1355"/>
                    <a:pt x="1066" y="1349"/>
                    <a:pt x="1045" y="1349"/>
                  </a:cubicBezTo>
                  <a:cubicBezTo>
                    <a:pt x="1025" y="1349"/>
                    <a:pt x="1001" y="1355"/>
                    <a:pt x="977" y="1367"/>
                  </a:cubicBezTo>
                  <a:lnTo>
                    <a:pt x="286" y="1772"/>
                  </a:lnTo>
                  <a:lnTo>
                    <a:pt x="286" y="462"/>
                  </a:lnTo>
                  <a:cubicBezTo>
                    <a:pt x="286" y="391"/>
                    <a:pt x="239" y="319"/>
                    <a:pt x="144" y="319"/>
                  </a:cubicBezTo>
                  <a:cubicBezTo>
                    <a:pt x="72" y="319"/>
                    <a:pt x="1" y="391"/>
                    <a:pt x="1" y="462"/>
                  </a:cubicBezTo>
                  <a:lnTo>
                    <a:pt x="1" y="3153"/>
                  </a:lnTo>
                  <a:cubicBezTo>
                    <a:pt x="1" y="3225"/>
                    <a:pt x="72" y="3296"/>
                    <a:pt x="144" y="3296"/>
                  </a:cubicBezTo>
                  <a:lnTo>
                    <a:pt x="4121" y="3296"/>
                  </a:lnTo>
                  <a:cubicBezTo>
                    <a:pt x="4192" y="3296"/>
                    <a:pt x="4263" y="3225"/>
                    <a:pt x="4263" y="3153"/>
                  </a:cubicBezTo>
                  <a:cubicBezTo>
                    <a:pt x="4263" y="3082"/>
                    <a:pt x="4216" y="3010"/>
                    <a:pt x="4121" y="3010"/>
                  </a:cubicBezTo>
                  <a:lnTo>
                    <a:pt x="4049" y="3010"/>
                  </a:lnTo>
                  <a:lnTo>
                    <a:pt x="4049" y="2200"/>
                  </a:lnTo>
                  <a:cubicBezTo>
                    <a:pt x="4049" y="2105"/>
                    <a:pt x="3978" y="2034"/>
                    <a:pt x="3906" y="2034"/>
                  </a:cubicBezTo>
                  <a:cubicBezTo>
                    <a:pt x="3811" y="2034"/>
                    <a:pt x="3739" y="2105"/>
                    <a:pt x="3739" y="2200"/>
                  </a:cubicBezTo>
                  <a:lnTo>
                    <a:pt x="3739" y="3010"/>
                  </a:lnTo>
                  <a:lnTo>
                    <a:pt x="3382" y="3010"/>
                  </a:lnTo>
                  <a:lnTo>
                    <a:pt x="3382" y="2891"/>
                  </a:lnTo>
                  <a:cubicBezTo>
                    <a:pt x="3382" y="2820"/>
                    <a:pt x="3311" y="2748"/>
                    <a:pt x="3239" y="2748"/>
                  </a:cubicBezTo>
                  <a:cubicBezTo>
                    <a:pt x="3144" y="2748"/>
                    <a:pt x="3073" y="2796"/>
                    <a:pt x="3073" y="2891"/>
                  </a:cubicBezTo>
                  <a:lnTo>
                    <a:pt x="3073" y="3010"/>
                  </a:lnTo>
                  <a:lnTo>
                    <a:pt x="2573" y="3010"/>
                  </a:lnTo>
                  <a:lnTo>
                    <a:pt x="2573" y="2891"/>
                  </a:lnTo>
                  <a:cubicBezTo>
                    <a:pt x="2573" y="2820"/>
                    <a:pt x="2525" y="2748"/>
                    <a:pt x="2430" y="2748"/>
                  </a:cubicBezTo>
                  <a:cubicBezTo>
                    <a:pt x="2358" y="2748"/>
                    <a:pt x="2287" y="2796"/>
                    <a:pt x="2287" y="2891"/>
                  </a:cubicBezTo>
                  <a:lnTo>
                    <a:pt x="2287" y="3010"/>
                  </a:lnTo>
                  <a:lnTo>
                    <a:pt x="1787" y="3010"/>
                  </a:lnTo>
                  <a:lnTo>
                    <a:pt x="1787" y="2891"/>
                  </a:lnTo>
                  <a:cubicBezTo>
                    <a:pt x="1787" y="2820"/>
                    <a:pt x="1715" y="2748"/>
                    <a:pt x="1644" y="2748"/>
                  </a:cubicBezTo>
                  <a:cubicBezTo>
                    <a:pt x="1549" y="2748"/>
                    <a:pt x="1501" y="2796"/>
                    <a:pt x="1501" y="2891"/>
                  </a:cubicBezTo>
                  <a:lnTo>
                    <a:pt x="1501" y="3010"/>
                  </a:lnTo>
                  <a:lnTo>
                    <a:pt x="1001" y="3010"/>
                  </a:lnTo>
                  <a:lnTo>
                    <a:pt x="1001" y="2891"/>
                  </a:lnTo>
                  <a:cubicBezTo>
                    <a:pt x="1001" y="2820"/>
                    <a:pt x="929" y="2748"/>
                    <a:pt x="834" y="2748"/>
                  </a:cubicBezTo>
                  <a:cubicBezTo>
                    <a:pt x="763" y="2748"/>
                    <a:pt x="691" y="2796"/>
                    <a:pt x="691" y="2891"/>
                  </a:cubicBezTo>
                  <a:lnTo>
                    <a:pt x="691" y="3010"/>
                  </a:lnTo>
                  <a:lnTo>
                    <a:pt x="286" y="3010"/>
                  </a:lnTo>
                  <a:lnTo>
                    <a:pt x="286" y="2105"/>
                  </a:lnTo>
                  <a:lnTo>
                    <a:pt x="1048" y="1653"/>
                  </a:lnTo>
                  <a:lnTo>
                    <a:pt x="1811" y="1962"/>
                  </a:lnTo>
                  <a:cubicBezTo>
                    <a:pt x="1823" y="1969"/>
                    <a:pt x="1838" y="1972"/>
                    <a:pt x="1853" y="1972"/>
                  </a:cubicBezTo>
                  <a:cubicBezTo>
                    <a:pt x="1893" y="1972"/>
                    <a:pt x="1936" y="1950"/>
                    <a:pt x="1953" y="1915"/>
                  </a:cubicBezTo>
                  <a:lnTo>
                    <a:pt x="2525" y="1296"/>
                  </a:lnTo>
                  <a:lnTo>
                    <a:pt x="2763" y="1486"/>
                  </a:lnTo>
                  <a:cubicBezTo>
                    <a:pt x="2795" y="1518"/>
                    <a:pt x="2828" y="1531"/>
                    <a:pt x="2860" y="1531"/>
                  </a:cubicBezTo>
                  <a:cubicBezTo>
                    <a:pt x="2899" y="1531"/>
                    <a:pt x="2938" y="1512"/>
                    <a:pt x="2977" y="1486"/>
                  </a:cubicBezTo>
                  <a:lnTo>
                    <a:pt x="3739" y="557"/>
                  </a:lnTo>
                  <a:lnTo>
                    <a:pt x="3739" y="1534"/>
                  </a:lnTo>
                  <a:cubicBezTo>
                    <a:pt x="3739" y="1629"/>
                    <a:pt x="3811" y="1677"/>
                    <a:pt x="3882" y="1677"/>
                  </a:cubicBezTo>
                  <a:cubicBezTo>
                    <a:pt x="3978" y="1677"/>
                    <a:pt x="4049" y="1629"/>
                    <a:pt x="4049" y="1534"/>
                  </a:cubicBezTo>
                  <a:lnTo>
                    <a:pt x="4049" y="152"/>
                  </a:lnTo>
                  <a:cubicBezTo>
                    <a:pt x="4049" y="81"/>
                    <a:pt x="4001" y="33"/>
                    <a:pt x="3954" y="10"/>
                  </a:cubicBezTo>
                  <a:cubicBezTo>
                    <a:pt x="3935" y="3"/>
                    <a:pt x="3916" y="0"/>
                    <a:pt x="3897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2832;p94">
              <a:extLst>
                <a:ext uri="{FF2B5EF4-FFF2-40B4-BE49-F238E27FC236}">
                  <a16:creationId xmlns:a16="http://schemas.microsoft.com/office/drawing/2014/main" id="{3504136F-174E-465D-95D8-13EE2C34474F}"/>
                </a:ext>
              </a:extLst>
            </p:cNvPr>
            <p:cNvSpPr/>
            <p:nvPr/>
          </p:nvSpPr>
          <p:spPr>
            <a:xfrm>
              <a:off x="3451433" y="2319276"/>
              <a:ext cx="9655" cy="13966"/>
            </a:xfrm>
            <a:custGeom>
              <a:avLst/>
              <a:gdLst/>
              <a:ahLst/>
              <a:cxnLst/>
              <a:rect l="l" t="t" r="r" b="b"/>
              <a:pathLst>
                <a:path w="287" h="406" extrusionOk="0">
                  <a:moveTo>
                    <a:pt x="143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262"/>
                  </a:lnTo>
                  <a:cubicBezTo>
                    <a:pt x="1" y="358"/>
                    <a:pt x="72" y="405"/>
                    <a:pt x="143" y="405"/>
                  </a:cubicBezTo>
                  <a:cubicBezTo>
                    <a:pt x="239" y="405"/>
                    <a:pt x="286" y="358"/>
                    <a:pt x="286" y="262"/>
                  </a:cubicBezTo>
                  <a:lnTo>
                    <a:pt x="286" y="167"/>
                  </a:lnTo>
                  <a:cubicBezTo>
                    <a:pt x="286" y="72"/>
                    <a:pt x="239" y="0"/>
                    <a:pt x="143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" name="Google Shape;2833;p94">
              <a:extLst>
                <a:ext uri="{FF2B5EF4-FFF2-40B4-BE49-F238E27FC236}">
                  <a16:creationId xmlns:a16="http://schemas.microsoft.com/office/drawing/2014/main" id="{1A03FD0C-7738-4A35-B44B-4D9C0E75CBAB}"/>
                </a:ext>
              </a:extLst>
            </p:cNvPr>
            <p:cNvSpPr/>
            <p:nvPr/>
          </p:nvSpPr>
          <p:spPr>
            <a:xfrm>
              <a:off x="3500312" y="2305344"/>
              <a:ext cx="10428" cy="13966"/>
            </a:xfrm>
            <a:custGeom>
              <a:avLst/>
              <a:gdLst/>
              <a:ahLst/>
              <a:cxnLst/>
              <a:rect l="l" t="t" r="r" b="b"/>
              <a:pathLst>
                <a:path w="310" h="406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lnTo>
                    <a:pt x="0" y="262"/>
                  </a:lnTo>
                  <a:cubicBezTo>
                    <a:pt x="0" y="334"/>
                    <a:pt x="72" y="405"/>
                    <a:pt x="143" y="405"/>
                  </a:cubicBezTo>
                  <a:cubicBezTo>
                    <a:pt x="238" y="405"/>
                    <a:pt x="310" y="334"/>
                    <a:pt x="310" y="262"/>
                  </a:cubicBezTo>
                  <a:lnTo>
                    <a:pt x="310" y="143"/>
                  </a:lnTo>
                  <a:cubicBezTo>
                    <a:pt x="310" y="72"/>
                    <a:pt x="238" y="1"/>
                    <a:pt x="143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2834;p94">
              <a:extLst>
                <a:ext uri="{FF2B5EF4-FFF2-40B4-BE49-F238E27FC236}">
                  <a16:creationId xmlns:a16="http://schemas.microsoft.com/office/drawing/2014/main" id="{66009B1B-C6FD-49B8-8022-7BA95FBA9273}"/>
                </a:ext>
              </a:extLst>
            </p:cNvPr>
            <p:cNvSpPr/>
            <p:nvPr/>
          </p:nvSpPr>
          <p:spPr>
            <a:xfrm>
              <a:off x="3546769" y="2275038"/>
              <a:ext cx="10462" cy="13966"/>
            </a:xfrm>
            <a:custGeom>
              <a:avLst/>
              <a:gdLst/>
              <a:ahLst/>
              <a:cxnLst/>
              <a:rect l="l" t="t" r="r" b="b"/>
              <a:pathLst>
                <a:path w="311" h="406" extrusionOk="0">
                  <a:moveTo>
                    <a:pt x="167" y="0"/>
                  </a:moveTo>
                  <a:cubicBezTo>
                    <a:pt x="72" y="0"/>
                    <a:pt x="0" y="48"/>
                    <a:pt x="0" y="143"/>
                  </a:cubicBezTo>
                  <a:lnTo>
                    <a:pt x="0" y="239"/>
                  </a:lnTo>
                  <a:cubicBezTo>
                    <a:pt x="0" y="334"/>
                    <a:pt x="72" y="405"/>
                    <a:pt x="167" y="405"/>
                  </a:cubicBezTo>
                  <a:cubicBezTo>
                    <a:pt x="239" y="405"/>
                    <a:pt x="310" y="334"/>
                    <a:pt x="310" y="239"/>
                  </a:cubicBezTo>
                  <a:lnTo>
                    <a:pt x="310" y="143"/>
                  </a:lnTo>
                  <a:cubicBezTo>
                    <a:pt x="310" y="48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" name="Google Shape;2835;p94">
              <a:extLst>
                <a:ext uri="{FF2B5EF4-FFF2-40B4-BE49-F238E27FC236}">
                  <a16:creationId xmlns:a16="http://schemas.microsoft.com/office/drawing/2014/main" id="{842A40FB-E85F-45B5-A562-0F31875BC8DD}"/>
                </a:ext>
              </a:extLst>
            </p:cNvPr>
            <p:cNvSpPr/>
            <p:nvPr/>
          </p:nvSpPr>
          <p:spPr>
            <a:xfrm>
              <a:off x="3420989" y="2260280"/>
              <a:ext cx="27282" cy="9873"/>
            </a:xfrm>
            <a:custGeom>
              <a:avLst/>
              <a:gdLst/>
              <a:ahLst/>
              <a:cxnLst/>
              <a:rect l="l" t="t" r="r" b="b"/>
              <a:pathLst>
                <a:path w="811" h="287" extrusionOk="0">
                  <a:moveTo>
                    <a:pt x="144" y="1"/>
                  </a:moveTo>
                  <a:cubicBezTo>
                    <a:pt x="72" y="1"/>
                    <a:pt x="1" y="72"/>
                    <a:pt x="1" y="144"/>
                  </a:cubicBezTo>
                  <a:cubicBezTo>
                    <a:pt x="1" y="239"/>
                    <a:pt x="72" y="287"/>
                    <a:pt x="144" y="287"/>
                  </a:cubicBezTo>
                  <a:lnTo>
                    <a:pt x="667" y="287"/>
                  </a:lnTo>
                  <a:cubicBezTo>
                    <a:pt x="739" y="287"/>
                    <a:pt x="810" y="239"/>
                    <a:pt x="810" y="144"/>
                  </a:cubicBezTo>
                  <a:cubicBezTo>
                    <a:pt x="810" y="72"/>
                    <a:pt x="739" y="1"/>
                    <a:pt x="667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" name="Google Shape;2836;p94">
              <a:extLst>
                <a:ext uri="{FF2B5EF4-FFF2-40B4-BE49-F238E27FC236}">
                  <a16:creationId xmlns:a16="http://schemas.microsoft.com/office/drawing/2014/main" id="{543973E7-B229-4280-95BA-F224FDE6583D}"/>
                </a:ext>
              </a:extLst>
            </p:cNvPr>
            <p:cNvSpPr/>
            <p:nvPr/>
          </p:nvSpPr>
          <p:spPr>
            <a:xfrm>
              <a:off x="3420989" y="2279131"/>
              <a:ext cx="47298" cy="10698"/>
            </a:xfrm>
            <a:custGeom>
              <a:avLst/>
              <a:gdLst/>
              <a:ahLst/>
              <a:cxnLst/>
              <a:rect l="l" t="t" r="r" b="b"/>
              <a:pathLst>
                <a:path w="1406" h="311" extrusionOk="0">
                  <a:moveTo>
                    <a:pt x="144" y="0"/>
                  </a:moveTo>
                  <a:cubicBezTo>
                    <a:pt x="72" y="0"/>
                    <a:pt x="1" y="72"/>
                    <a:pt x="1" y="143"/>
                  </a:cubicBezTo>
                  <a:cubicBezTo>
                    <a:pt x="1" y="239"/>
                    <a:pt x="72" y="310"/>
                    <a:pt x="144" y="310"/>
                  </a:cubicBezTo>
                  <a:lnTo>
                    <a:pt x="1239" y="310"/>
                  </a:lnTo>
                  <a:cubicBezTo>
                    <a:pt x="1334" y="310"/>
                    <a:pt x="1406" y="239"/>
                    <a:pt x="1406" y="143"/>
                  </a:cubicBezTo>
                  <a:cubicBezTo>
                    <a:pt x="1406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" name="Google Shape;2837;p94">
              <a:extLst>
                <a:ext uri="{FF2B5EF4-FFF2-40B4-BE49-F238E27FC236}">
                  <a16:creationId xmlns:a16="http://schemas.microsoft.com/office/drawing/2014/main" id="{41575783-12EF-40FC-B478-EC50906BBB87}"/>
                </a:ext>
              </a:extLst>
            </p:cNvPr>
            <p:cNvSpPr/>
            <p:nvPr/>
          </p:nvSpPr>
          <p:spPr>
            <a:xfrm>
              <a:off x="3640490" y="2276689"/>
              <a:ext cx="31285" cy="54077"/>
            </a:xfrm>
            <a:custGeom>
              <a:avLst/>
              <a:gdLst/>
              <a:ahLst/>
              <a:cxnLst/>
              <a:rect l="l" t="t" r="r" b="b"/>
              <a:pathLst>
                <a:path w="930" h="1572" extrusionOk="0">
                  <a:moveTo>
                    <a:pt x="453" y="0"/>
                  </a:moveTo>
                  <a:cubicBezTo>
                    <a:pt x="382" y="0"/>
                    <a:pt x="310" y="48"/>
                    <a:pt x="310" y="143"/>
                  </a:cubicBezTo>
                  <a:lnTo>
                    <a:pt x="310" y="167"/>
                  </a:lnTo>
                  <a:cubicBezTo>
                    <a:pt x="144" y="214"/>
                    <a:pt x="1" y="357"/>
                    <a:pt x="1" y="548"/>
                  </a:cubicBezTo>
                  <a:cubicBezTo>
                    <a:pt x="1" y="762"/>
                    <a:pt x="167" y="929"/>
                    <a:pt x="382" y="929"/>
                  </a:cubicBezTo>
                  <a:lnTo>
                    <a:pt x="525" y="929"/>
                  </a:lnTo>
                  <a:cubicBezTo>
                    <a:pt x="572" y="929"/>
                    <a:pt x="620" y="976"/>
                    <a:pt x="620" y="1024"/>
                  </a:cubicBezTo>
                  <a:cubicBezTo>
                    <a:pt x="620" y="1072"/>
                    <a:pt x="572" y="1119"/>
                    <a:pt x="525" y="1119"/>
                  </a:cubicBezTo>
                  <a:lnTo>
                    <a:pt x="382" y="1119"/>
                  </a:lnTo>
                  <a:cubicBezTo>
                    <a:pt x="358" y="1119"/>
                    <a:pt x="310" y="1095"/>
                    <a:pt x="310" y="1048"/>
                  </a:cubicBezTo>
                  <a:cubicBezTo>
                    <a:pt x="293" y="994"/>
                    <a:pt x="234" y="967"/>
                    <a:pt x="176" y="967"/>
                  </a:cubicBezTo>
                  <a:cubicBezTo>
                    <a:pt x="157" y="967"/>
                    <a:pt x="138" y="970"/>
                    <a:pt x="120" y="976"/>
                  </a:cubicBezTo>
                  <a:cubicBezTo>
                    <a:pt x="48" y="1024"/>
                    <a:pt x="1" y="1095"/>
                    <a:pt x="48" y="1167"/>
                  </a:cubicBezTo>
                  <a:cubicBezTo>
                    <a:pt x="96" y="1286"/>
                    <a:pt x="191" y="1381"/>
                    <a:pt x="310" y="1405"/>
                  </a:cubicBezTo>
                  <a:cubicBezTo>
                    <a:pt x="310" y="1500"/>
                    <a:pt x="382" y="1572"/>
                    <a:pt x="453" y="1572"/>
                  </a:cubicBezTo>
                  <a:cubicBezTo>
                    <a:pt x="549" y="1572"/>
                    <a:pt x="620" y="1500"/>
                    <a:pt x="620" y="1405"/>
                  </a:cubicBezTo>
                  <a:cubicBezTo>
                    <a:pt x="787" y="1357"/>
                    <a:pt x="930" y="1215"/>
                    <a:pt x="930" y="1024"/>
                  </a:cubicBezTo>
                  <a:cubicBezTo>
                    <a:pt x="930" y="810"/>
                    <a:pt x="739" y="643"/>
                    <a:pt x="525" y="643"/>
                  </a:cubicBezTo>
                  <a:lnTo>
                    <a:pt x="382" y="643"/>
                  </a:lnTo>
                  <a:cubicBezTo>
                    <a:pt x="334" y="643"/>
                    <a:pt x="310" y="595"/>
                    <a:pt x="310" y="548"/>
                  </a:cubicBezTo>
                  <a:cubicBezTo>
                    <a:pt x="310" y="500"/>
                    <a:pt x="334" y="453"/>
                    <a:pt x="382" y="453"/>
                  </a:cubicBezTo>
                  <a:lnTo>
                    <a:pt x="525" y="453"/>
                  </a:lnTo>
                  <a:cubicBezTo>
                    <a:pt x="572" y="453"/>
                    <a:pt x="596" y="476"/>
                    <a:pt x="620" y="500"/>
                  </a:cubicBezTo>
                  <a:cubicBezTo>
                    <a:pt x="635" y="546"/>
                    <a:pt x="681" y="573"/>
                    <a:pt x="730" y="573"/>
                  </a:cubicBezTo>
                  <a:cubicBezTo>
                    <a:pt x="757" y="573"/>
                    <a:pt x="785" y="565"/>
                    <a:pt x="810" y="548"/>
                  </a:cubicBezTo>
                  <a:cubicBezTo>
                    <a:pt x="882" y="500"/>
                    <a:pt x="906" y="405"/>
                    <a:pt x="858" y="333"/>
                  </a:cubicBezTo>
                  <a:cubicBezTo>
                    <a:pt x="787" y="238"/>
                    <a:pt x="715" y="191"/>
                    <a:pt x="620" y="167"/>
                  </a:cubicBezTo>
                  <a:lnTo>
                    <a:pt x="620" y="143"/>
                  </a:lnTo>
                  <a:cubicBezTo>
                    <a:pt x="620" y="48"/>
                    <a:pt x="549" y="0"/>
                    <a:pt x="453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" name="Google Shape;2838;p94">
              <a:extLst>
                <a:ext uri="{FF2B5EF4-FFF2-40B4-BE49-F238E27FC236}">
                  <a16:creationId xmlns:a16="http://schemas.microsoft.com/office/drawing/2014/main" id="{6F0CCC03-3E72-49CA-80F0-A626E2390658}"/>
                </a:ext>
              </a:extLst>
            </p:cNvPr>
            <p:cNvSpPr/>
            <p:nvPr/>
          </p:nvSpPr>
          <p:spPr>
            <a:xfrm>
              <a:off x="3614049" y="2260280"/>
              <a:ext cx="84167" cy="86069"/>
            </a:xfrm>
            <a:custGeom>
              <a:avLst/>
              <a:gdLst/>
              <a:ahLst/>
              <a:cxnLst/>
              <a:rect l="l" t="t" r="r" b="b"/>
              <a:pathLst>
                <a:path w="2502" h="2502" extrusionOk="0">
                  <a:moveTo>
                    <a:pt x="1239" y="287"/>
                  </a:moveTo>
                  <a:cubicBezTo>
                    <a:pt x="1763" y="287"/>
                    <a:pt x="2216" y="715"/>
                    <a:pt x="2216" y="1263"/>
                  </a:cubicBezTo>
                  <a:cubicBezTo>
                    <a:pt x="2216" y="1787"/>
                    <a:pt x="1787" y="2215"/>
                    <a:pt x="1239" y="2215"/>
                  </a:cubicBezTo>
                  <a:cubicBezTo>
                    <a:pt x="715" y="2215"/>
                    <a:pt x="287" y="1787"/>
                    <a:pt x="287" y="1263"/>
                  </a:cubicBezTo>
                  <a:cubicBezTo>
                    <a:pt x="287" y="715"/>
                    <a:pt x="715" y="287"/>
                    <a:pt x="1239" y="287"/>
                  </a:cubicBezTo>
                  <a:close/>
                  <a:moveTo>
                    <a:pt x="1239" y="1"/>
                  </a:moveTo>
                  <a:cubicBezTo>
                    <a:pt x="549" y="1"/>
                    <a:pt x="1" y="548"/>
                    <a:pt x="1" y="1239"/>
                  </a:cubicBezTo>
                  <a:cubicBezTo>
                    <a:pt x="1" y="1954"/>
                    <a:pt x="549" y="2501"/>
                    <a:pt x="1239" y="2501"/>
                  </a:cubicBezTo>
                  <a:cubicBezTo>
                    <a:pt x="1930" y="2501"/>
                    <a:pt x="2501" y="1954"/>
                    <a:pt x="2501" y="1239"/>
                  </a:cubicBezTo>
                  <a:cubicBezTo>
                    <a:pt x="2501" y="572"/>
                    <a:pt x="1930" y="1"/>
                    <a:pt x="1239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2839;p94">
              <a:extLst>
                <a:ext uri="{FF2B5EF4-FFF2-40B4-BE49-F238E27FC236}">
                  <a16:creationId xmlns:a16="http://schemas.microsoft.com/office/drawing/2014/main" id="{18635451-A733-4CC9-B50F-300CE78CFF2E}"/>
                </a:ext>
              </a:extLst>
            </p:cNvPr>
            <p:cNvSpPr/>
            <p:nvPr/>
          </p:nvSpPr>
          <p:spPr>
            <a:xfrm>
              <a:off x="3610046" y="2358595"/>
              <a:ext cx="45717" cy="10698"/>
            </a:xfrm>
            <a:custGeom>
              <a:avLst/>
              <a:gdLst/>
              <a:ahLst/>
              <a:cxnLst/>
              <a:rect l="l" t="t" r="r" b="b"/>
              <a:pathLst>
                <a:path w="1359" h="311" extrusionOk="0">
                  <a:moveTo>
                    <a:pt x="144" y="0"/>
                  </a:moveTo>
                  <a:cubicBezTo>
                    <a:pt x="48" y="0"/>
                    <a:pt x="1" y="72"/>
                    <a:pt x="1" y="143"/>
                  </a:cubicBezTo>
                  <a:cubicBezTo>
                    <a:pt x="1" y="239"/>
                    <a:pt x="48" y="310"/>
                    <a:pt x="144" y="310"/>
                  </a:cubicBezTo>
                  <a:lnTo>
                    <a:pt x="1215" y="310"/>
                  </a:lnTo>
                  <a:cubicBezTo>
                    <a:pt x="1287" y="310"/>
                    <a:pt x="1358" y="239"/>
                    <a:pt x="1358" y="143"/>
                  </a:cubicBezTo>
                  <a:cubicBezTo>
                    <a:pt x="1358" y="72"/>
                    <a:pt x="1311" y="0"/>
                    <a:pt x="1215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2840;p94">
              <a:extLst>
                <a:ext uri="{FF2B5EF4-FFF2-40B4-BE49-F238E27FC236}">
                  <a16:creationId xmlns:a16="http://schemas.microsoft.com/office/drawing/2014/main" id="{26780036-310A-4D31-A416-A5EB695F5FF5}"/>
                </a:ext>
              </a:extLst>
            </p:cNvPr>
            <p:cNvSpPr/>
            <p:nvPr/>
          </p:nvSpPr>
          <p:spPr>
            <a:xfrm>
              <a:off x="3671742" y="2379063"/>
              <a:ext cx="25667" cy="9873"/>
            </a:xfrm>
            <a:custGeom>
              <a:avLst/>
              <a:gdLst/>
              <a:ahLst/>
              <a:cxnLst/>
              <a:rect l="l" t="t" r="r" b="b"/>
              <a:pathLst>
                <a:path w="763" h="287" extrusionOk="0">
                  <a:moveTo>
                    <a:pt x="143" y="1"/>
                  </a:moveTo>
                  <a:cubicBezTo>
                    <a:pt x="48" y="1"/>
                    <a:pt x="1" y="48"/>
                    <a:pt x="1" y="144"/>
                  </a:cubicBezTo>
                  <a:cubicBezTo>
                    <a:pt x="1" y="215"/>
                    <a:pt x="48" y="287"/>
                    <a:pt x="143" y="287"/>
                  </a:cubicBezTo>
                  <a:lnTo>
                    <a:pt x="596" y="287"/>
                  </a:lnTo>
                  <a:cubicBezTo>
                    <a:pt x="691" y="287"/>
                    <a:pt x="763" y="215"/>
                    <a:pt x="763" y="144"/>
                  </a:cubicBezTo>
                  <a:cubicBezTo>
                    <a:pt x="763" y="72"/>
                    <a:pt x="691" y="1"/>
                    <a:pt x="596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2841;p94">
              <a:extLst>
                <a:ext uri="{FF2B5EF4-FFF2-40B4-BE49-F238E27FC236}">
                  <a16:creationId xmlns:a16="http://schemas.microsoft.com/office/drawing/2014/main" id="{76A8C9FE-70F9-46C6-890D-45DD60BFE8B2}"/>
                </a:ext>
              </a:extLst>
            </p:cNvPr>
            <p:cNvSpPr/>
            <p:nvPr/>
          </p:nvSpPr>
          <p:spPr>
            <a:xfrm>
              <a:off x="3610046" y="2379063"/>
              <a:ext cx="28897" cy="9873"/>
            </a:xfrm>
            <a:custGeom>
              <a:avLst/>
              <a:gdLst/>
              <a:ahLst/>
              <a:cxnLst/>
              <a:rect l="l" t="t" r="r" b="b"/>
              <a:pathLst>
                <a:path w="859" h="287" extrusionOk="0">
                  <a:moveTo>
                    <a:pt x="144" y="1"/>
                  </a:moveTo>
                  <a:cubicBezTo>
                    <a:pt x="48" y="1"/>
                    <a:pt x="1" y="48"/>
                    <a:pt x="1" y="144"/>
                  </a:cubicBezTo>
                  <a:cubicBezTo>
                    <a:pt x="1" y="215"/>
                    <a:pt x="48" y="287"/>
                    <a:pt x="144" y="287"/>
                  </a:cubicBezTo>
                  <a:lnTo>
                    <a:pt x="715" y="287"/>
                  </a:lnTo>
                  <a:cubicBezTo>
                    <a:pt x="787" y="287"/>
                    <a:pt x="858" y="215"/>
                    <a:pt x="858" y="144"/>
                  </a:cubicBezTo>
                  <a:cubicBezTo>
                    <a:pt x="858" y="72"/>
                    <a:pt x="811" y="1"/>
                    <a:pt x="715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2842;p94">
              <a:extLst>
                <a:ext uri="{FF2B5EF4-FFF2-40B4-BE49-F238E27FC236}">
                  <a16:creationId xmlns:a16="http://schemas.microsoft.com/office/drawing/2014/main" id="{97FED165-3DBA-426F-92BB-B0C3DB516285}"/>
                </a:ext>
              </a:extLst>
            </p:cNvPr>
            <p:cNvSpPr/>
            <p:nvPr/>
          </p:nvSpPr>
          <p:spPr>
            <a:xfrm>
              <a:off x="3646108" y="2379063"/>
              <a:ext cx="19276" cy="9873"/>
            </a:xfrm>
            <a:custGeom>
              <a:avLst/>
              <a:gdLst/>
              <a:ahLst/>
              <a:cxnLst/>
              <a:rect l="l" t="t" r="r" b="b"/>
              <a:pathLst>
                <a:path w="573" h="287" extrusionOk="0">
                  <a:moveTo>
                    <a:pt x="143" y="1"/>
                  </a:moveTo>
                  <a:cubicBezTo>
                    <a:pt x="72" y="1"/>
                    <a:pt x="0" y="48"/>
                    <a:pt x="0" y="144"/>
                  </a:cubicBezTo>
                  <a:cubicBezTo>
                    <a:pt x="0" y="215"/>
                    <a:pt x="72" y="287"/>
                    <a:pt x="143" y="287"/>
                  </a:cubicBezTo>
                  <a:lnTo>
                    <a:pt x="429" y="287"/>
                  </a:lnTo>
                  <a:cubicBezTo>
                    <a:pt x="501" y="287"/>
                    <a:pt x="572" y="215"/>
                    <a:pt x="572" y="144"/>
                  </a:cubicBezTo>
                  <a:cubicBezTo>
                    <a:pt x="572" y="72"/>
                    <a:pt x="501" y="1"/>
                    <a:pt x="429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2843;p94">
              <a:extLst>
                <a:ext uri="{FF2B5EF4-FFF2-40B4-BE49-F238E27FC236}">
                  <a16:creationId xmlns:a16="http://schemas.microsoft.com/office/drawing/2014/main" id="{386E4A42-856C-4795-ABCB-63A7928B33C3}"/>
                </a:ext>
              </a:extLst>
            </p:cNvPr>
            <p:cNvSpPr/>
            <p:nvPr/>
          </p:nvSpPr>
          <p:spPr>
            <a:xfrm>
              <a:off x="3610046" y="2398740"/>
              <a:ext cx="86556" cy="10664"/>
            </a:xfrm>
            <a:custGeom>
              <a:avLst/>
              <a:gdLst/>
              <a:ahLst/>
              <a:cxnLst/>
              <a:rect l="l" t="t" r="r" b="b"/>
              <a:pathLst>
                <a:path w="2573" h="310" extrusionOk="0">
                  <a:moveTo>
                    <a:pt x="144" y="0"/>
                  </a:moveTo>
                  <a:cubicBezTo>
                    <a:pt x="48" y="0"/>
                    <a:pt x="1" y="72"/>
                    <a:pt x="1" y="143"/>
                  </a:cubicBezTo>
                  <a:cubicBezTo>
                    <a:pt x="1" y="239"/>
                    <a:pt x="48" y="310"/>
                    <a:pt x="144" y="310"/>
                  </a:cubicBezTo>
                  <a:lnTo>
                    <a:pt x="2430" y="310"/>
                  </a:lnTo>
                  <a:cubicBezTo>
                    <a:pt x="2525" y="310"/>
                    <a:pt x="2573" y="239"/>
                    <a:pt x="2573" y="143"/>
                  </a:cubicBezTo>
                  <a:cubicBezTo>
                    <a:pt x="2573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0" name="Google Shape;2818;p94">
            <a:extLst>
              <a:ext uri="{FF2B5EF4-FFF2-40B4-BE49-F238E27FC236}">
                <a16:creationId xmlns:a16="http://schemas.microsoft.com/office/drawing/2014/main" id="{C0241749-B161-4D51-AE4A-9F151E800A9E}"/>
              </a:ext>
            </a:extLst>
          </p:cNvPr>
          <p:cNvGrpSpPr/>
          <p:nvPr/>
        </p:nvGrpSpPr>
        <p:grpSpPr>
          <a:xfrm>
            <a:off x="5591219" y="1722647"/>
            <a:ext cx="738531" cy="731528"/>
            <a:chOff x="4078718" y="2222819"/>
            <a:chExt cx="340504" cy="339803"/>
          </a:xfrm>
        </p:grpSpPr>
        <p:sp>
          <p:nvSpPr>
            <p:cNvPr id="84" name="Google Shape;2819;p94">
              <a:extLst>
                <a:ext uri="{FF2B5EF4-FFF2-40B4-BE49-F238E27FC236}">
                  <a16:creationId xmlns:a16="http://schemas.microsoft.com/office/drawing/2014/main" id="{148574C2-EBD4-4199-9829-8DFDEA9C78B4}"/>
                </a:ext>
              </a:extLst>
            </p:cNvPr>
            <p:cNvSpPr/>
            <p:nvPr/>
          </p:nvSpPr>
          <p:spPr>
            <a:xfrm>
              <a:off x="4267775" y="2311674"/>
              <a:ext cx="17661" cy="13382"/>
            </a:xfrm>
            <a:custGeom>
              <a:avLst/>
              <a:gdLst/>
              <a:ahLst/>
              <a:cxnLst/>
              <a:rect l="l" t="t" r="r" b="b"/>
              <a:pathLst>
                <a:path w="525" h="389" extrusionOk="0">
                  <a:moveTo>
                    <a:pt x="348" y="1"/>
                  </a:moveTo>
                  <a:cubicBezTo>
                    <a:pt x="335" y="1"/>
                    <a:pt x="323" y="3"/>
                    <a:pt x="310" y="7"/>
                  </a:cubicBezTo>
                  <a:lnTo>
                    <a:pt x="96" y="102"/>
                  </a:lnTo>
                  <a:cubicBezTo>
                    <a:pt x="24" y="126"/>
                    <a:pt x="1" y="221"/>
                    <a:pt x="24" y="293"/>
                  </a:cubicBezTo>
                  <a:cubicBezTo>
                    <a:pt x="48" y="340"/>
                    <a:pt x="96" y="388"/>
                    <a:pt x="143" y="388"/>
                  </a:cubicBezTo>
                  <a:cubicBezTo>
                    <a:pt x="167" y="388"/>
                    <a:pt x="191" y="388"/>
                    <a:pt x="215" y="364"/>
                  </a:cubicBezTo>
                  <a:lnTo>
                    <a:pt x="405" y="293"/>
                  </a:lnTo>
                  <a:cubicBezTo>
                    <a:pt x="477" y="269"/>
                    <a:pt x="524" y="174"/>
                    <a:pt x="501" y="102"/>
                  </a:cubicBezTo>
                  <a:cubicBezTo>
                    <a:pt x="461" y="44"/>
                    <a:pt x="406" y="1"/>
                    <a:pt x="348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2820;p94">
              <a:extLst>
                <a:ext uri="{FF2B5EF4-FFF2-40B4-BE49-F238E27FC236}">
                  <a16:creationId xmlns:a16="http://schemas.microsoft.com/office/drawing/2014/main" id="{57E0AF51-B6FC-41BD-911C-FDDBED10DCD6}"/>
                </a:ext>
              </a:extLst>
            </p:cNvPr>
            <p:cNvSpPr/>
            <p:nvPr/>
          </p:nvSpPr>
          <p:spPr>
            <a:xfrm>
              <a:off x="4257347" y="2292719"/>
              <a:ext cx="16080" cy="15927"/>
            </a:xfrm>
            <a:custGeom>
              <a:avLst/>
              <a:gdLst/>
              <a:ahLst/>
              <a:cxnLst/>
              <a:rect l="l" t="t" r="r" b="b"/>
              <a:pathLst>
                <a:path w="478" h="463" extrusionOk="0">
                  <a:moveTo>
                    <a:pt x="298" y="1"/>
                  </a:moveTo>
                  <a:cubicBezTo>
                    <a:pt x="258" y="1"/>
                    <a:pt x="218" y="19"/>
                    <a:pt x="191" y="58"/>
                  </a:cubicBezTo>
                  <a:lnTo>
                    <a:pt x="49" y="225"/>
                  </a:lnTo>
                  <a:cubicBezTo>
                    <a:pt x="1" y="296"/>
                    <a:pt x="25" y="391"/>
                    <a:pt x="96" y="439"/>
                  </a:cubicBezTo>
                  <a:cubicBezTo>
                    <a:pt x="120" y="463"/>
                    <a:pt x="144" y="463"/>
                    <a:pt x="168" y="463"/>
                  </a:cubicBezTo>
                  <a:cubicBezTo>
                    <a:pt x="215" y="463"/>
                    <a:pt x="263" y="439"/>
                    <a:pt x="287" y="415"/>
                  </a:cubicBezTo>
                  <a:lnTo>
                    <a:pt x="430" y="225"/>
                  </a:lnTo>
                  <a:cubicBezTo>
                    <a:pt x="477" y="177"/>
                    <a:pt x="453" y="82"/>
                    <a:pt x="382" y="34"/>
                  </a:cubicBezTo>
                  <a:cubicBezTo>
                    <a:pt x="361" y="13"/>
                    <a:pt x="330" y="1"/>
                    <a:pt x="298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2821;p94">
              <a:extLst>
                <a:ext uri="{FF2B5EF4-FFF2-40B4-BE49-F238E27FC236}">
                  <a16:creationId xmlns:a16="http://schemas.microsoft.com/office/drawing/2014/main" id="{57B8954A-C826-4A9B-B657-89922358B024}"/>
                </a:ext>
              </a:extLst>
            </p:cNvPr>
            <p:cNvSpPr/>
            <p:nvPr/>
          </p:nvSpPr>
          <p:spPr>
            <a:xfrm>
              <a:off x="4271778" y="2333208"/>
              <a:ext cx="17661" cy="11490"/>
            </a:xfrm>
            <a:custGeom>
              <a:avLst/>
              <a:gdLst/>
              <a:ahLst/>
              <a:cxnLst/>
              <a:rect l="l" t="t" r="r" b="b"/>
              <a:pathLst>
                <a:path w="525" h="334" extrusionOk="0">
                  <a:moveTo>
                    <a:pt x="191" y="0"/>
                  </a:moveTo>
                  <a:cubicBezTo>
                    <a:pt x="96" y="0"/>
                    <a:pt x="24" y="48"/>
                    <a:pt x="24" y="119"/>
                  </a:cubicBezTo>
                  <a:cubicBezTo>
                    <a:pt x="1" y="215"/>
                    <a:pt x="48" y="286"/>
                    <a:pt x="143" y="286"/>
                  </a:cubicBezTo>
                  <a:lnTo>
                    <a:pt x="358" y="334"/>
                  </a:lnTo>
                  <a:lnTo>
                    <a:pt x="382" y="334"/>
                  </a:lnTo>
                  <a:cubicBezTo>
                    <a:pt x="453" y="334"/>
                    <a:pt x="501" y="286"/>
                    <a:pt x="525" y="215"/>
                  </a:cubicBezTo>
                  <a:cubicBezTo>
                    <a:pt x="525" y="119"/>
                    <a:pt x="477" y="48"/>
                    <a:pt x="405" y="48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2822;p94">
              <a:extLst>
                <a:ext uri="{FF2B5EF4-FFF2-40B4-BE49-F238E27FC236}">
                  <a16:creationId xmlns:a16="http://schemas.microsoft.com/office/drawing/2014/main" id="{0E034DD0-4B55-4B91-A037-3246A0A29407}"/>
                </a:ext>
              </a:extLst>
            </p:cNvPr>
            <p:cNvSpPr/>
            <p:nvPr/>
          </p:nvSpPr>
          <p:spPr>
            <a:xfrm>
              <a:off x="4078718" y="2222819"/>
              <a:ext cx="340504" cy="339803"/>
            </a:xfrm>
            <a:custGeom>
              <a:avLst/>
              <a:gdLst/>
              <a:ahLst/>
              <a:cxnLst/>
              <a:rect l="l" t="t" r="r" b="b"/>
              <a:pathLst>
                <a:path w="10122" h="9878" extrusionOk="0">
                  <a:moveTo>
                    <a:pt x="4787" y="423"/>
                  </a:moveTo>
                  <a:lnTo>
                    <a:pt x="6168" y="994"/>
                  </a:lnTo>
                  <a:lnTo>
                    <a:pt x="5240" y="1376"/>
                  </a:lnTo>
                  <a:cubicBezTo>
                    <a:pt x="5233" y="1382"/>
                    <a:pt x="5226" y="1385"/>
                    <a:pt x="5219" y="1385"/>
                  </a:cubicBezTo>
                  <a:cubicBezTo>
                    <a:pt x="5202" y="1385"/>
                    <a:pt x="5185" y="1369"/>
                    <a:pt x="5168" y="1352"/>
                  </a:cubicBezTo>
                  <a:lnTo>
                    <a:pt x="4787" y="423"/>
                  </a:lnTo>
                  <a:close/>
                  <a:moveTo>
                    <a:pt x="8216" y="2066"/>
                  </a:moveTo>
                  <a:cubicBezTo>
                    <a:pt x="8264" y="2066"/>
                    <a:pt x="8312" y="2090"/>
                    <a:pt x="8312" y="2138"/>
                  </a:cubicBezTo>
                  <a:lnTo>
                    <a:pt x="8312" y="2566"/>
                  </a:lnTo>
                  <a:cubicBezTo>
                    <a:pt x="8312" y="2614"/>
                    <a:pt x="8264" y="2661"/>
                    <a:pt x="8216" y="2661"/>
                  </a:cubicBezTo>
                  <a:lnTo>
                    <a:pt x="7407" y="2661"/>
                  </a:lnTo>
                  <a:lnTo>
                    <a:pt x="7168" y="2066"/>
                  </a:lnTo>
                  <a:close/>
                  <a:moveTo>
                    <a:pt x="8788" y="1280"/>
                  </a:moveTo>
                  <a:cubicBezTo>
                    <a:pt x="8931" y="1280"/>
                    <a:pt x="9050" y="1399"/>
                    <a:pt x="9050" y="1542"/>
                  </a:cubicBezTo>
                  <a:lnTo>
                    <a:pt x="9050" y="3924"/>
                  </a:lnTo>
                  <a:lnTo>
                    <a:pt x="7954" y="3924"/>
                  </a:lnTo>
                  <a:lnTo>
                    <a:pt x="7550" y="2947"/>
                  </a:lnTo>
                  <a:lnTo>
                    <a:pt x="8216" y="2947"/>
                  </a:lnTo>
                  <a:cubicBezTo>
                    <a:pt x="8431" y="2947"/>
                    <a:pt x="8597" y="2781"/>
                    <a:pt x="8597" y="2566"/>
                  </a:cubicBezTo>
                  <a:lnTo>
                    <a:pt x="8597" y="2138"/>
                  </a:lnTo>
                  <a:cubicBezTo>
                    <a:pt x="8597" y="1923"/>
                    <a:pt x="8431" y="1757"/>
                    <a:pt x="8216" y="1757"/>
                  </a:cubicBezTo>
                  <a:lnTo>
                    <a:pt x="7049" y="1757"/>
                  </a:lnTo>
                  <a:lnTo>
                    <a:pt x="6835" y="1280"/>
                  </a:lnTo>
                  <a:close/>
                  <a:moveTo>
                    <a:pt x="4430" y="352"/>
                  </a:moveTo>
                  <a:lnTo>
                    <a:pt x="4906" y="1471"/>
                  </a:lnTo>
                  <a:cubicBezTo>
                    <a:pt x="4954" y="1614"/>
                    <a:pt x="5073" y="1685"/>
                    <a:pt x="5216" y="1685"/>
                  </a:cubicBezTo>
                  <a:cubicBezTo>
                    <a:pt x="5263" y="1685"/>
                    <a:pt x="5311" y="1685"/>
                    <a:pt x="5359" y="1661"/>
                  </a:cubicBezTo>
                  <a:lnTo>
                    <a:pt x="6478" y="1185"/>
                  </a:lnTo>
                  <a:lnTo>
                    <a:pt x="7621" y="3947"/>
                  </a:lnTo>
                  <a:lnTo>
                    <a:pt x="6907" y="3947"/>
                  </a:lnTo>
                  <a:cubicBezTo>
                    <a:pt x="6835" y="3947"/>
                    <a:pt x="6764" y="3995"/>
                    <a:pt x="6764" y="4090"/>
                  </a:cubicBezTo>
                  <a:cubicBezTo>
                    <a:pt x="6764" y="4162"/>
                    <a:pt x="6835" y="4233"/>
                    <a:pt x="6907" y="4233"/>
                  </a:cubicBezTo>
                  <a:lnTo>
                    <a:pt x="9574" y="4233"/>
                  </a:lnTo>
                  <a:cubicBezTo>
                    <a:pt x="9717" y="4233"/>
                    <a:pt x="9812" y="4352"/>
                    <a:pt x="9812" y="4471"/>
                  </a:cubicBezTo>
                  <a:lnTo>
                    <a:pt x="9812" y="8972"/>
                  </a:lnTo>
                  <a:cubicBezTo>
                    <a:pt x="9812" y="9330"/>
                    <a:pt x="9550" y="9591"/>
                    <a:pt x="9193" y="9591"/>
                  </a:cubicBezTo>
                  <a:lnTo>
                    <a:pt x="1596" y="9591"/>
                  </a:lnTo>
                  <a:cubicBezTo>
                    <a:pt x="1739" y="9425"/>
                    <a:pt x="1834" y="9210"/>
                    <a:pt x="1834" y="8972"/>
                  </a:cubicBezTo>
                  <a:lnTo>
                    <a:pt x="1834" y="7353"/>
                  </a:lnTo>
                  <a:cubicBezTo>
                    <a:pt x="1834" y="7281"/>
                    <a:pt x="1763" y="7210"/>
                    <a:pt x="1667" y="7210"/>
                  </a:cubicBezTo>
                  <a:cubicBezTo>
                    <a:pt x="1596" y="7210"/>
                    <a:pt x="1524" y="7281"/>
                    <a:pt x="1524" y="7353"/>
                  </a:cubicBezTo>
                  <a:lnTo>
                    <a:pt x="1524" y="8972"/>
                  </a:lnTo>
                  <a:cubicBezTo>
                    <a:pt x="1524" y="9330"/>
                    <a:pt x="1262" y="9591"/>
                    <a:pt x="905" y="9591"/>
                  </a:cubicBezTo>
                  <a:cubicBezTo>
                    <a:pt x="572" y="9591"/>
                    <a:pt x="286" y="9330"/>
                    <a:pt x="286" y="8972"/>
                  </a:cubicBezTo>
                  <a:lnTo>
                    <a:pt x="286" y="2590"/>
                  </a:lnTo>
                  <a:cubicBezTo>
                    <a:pt x="286" y="2447"/>
                    <a:pt x="405" y="2328"/>
                    <a:pt x="548" y="2328"/>
                  </a:cubicBezTo>
                  <a:lnTo>
                    <a:pt x="834" y="2328"/>
                  </a:lnTo>
                  <a:lnTo>
                    <a:pt x="1120" y="3066"/>
                  </a:lnTo>
                  <a:cubicBezTo>
                    <a:pt x="1155" y="3120"/>
                    <a:pt x="1204" y="3147"/>
                    <a:pt x="1257" y="3147"/>
                  </a:cubicBezTo>
                  <a:cubicBezTo>
                    <a:pt x="1274" y="3147"/>
                    <a:pt x="1292" y="3144"/>
                    <a:pt x="1310" y="3138"/>
                  </a:cubicBezTo>
                  <a:cubicBezTo>
                    <a:pt x="1382" y="3114"/>
                    <a:pt x="1429" y="3019"/>
                    <a:pt x="1405" y="2947"/>
                  </a:cubicBezTo>
                  <a:lnTo>
                    <a:pt x="953" y="1876"/>
                  </a:lnTo>
                  <a:cubicBezTo>
                    <a:pt x="929" y="1852"/>
                    <a:pt x="953" y="1804"/>
                    <a:pt x="977" y="1804"/>
                  </a:cubicBezTo>
                  <a:lnTo>
                    <a:pt x="4430" y="352"/>
                  </a:lnTo>
                  <a:close/>
                  <a:moveTo>
                    <a:pt x="4513" y="0"/>
                  </a:moveTo>
                  <a:cubicBezTo>
                    <a:pt x="4495" y="0"/>
                    <a:pt x="4477" y="6"/>
                    <a:pt x="4454" y="18"/>
                  </a:cubicBezTo>
                  <a:lnTo>
                    <a:pt x="858" y="1518"/>
                  </a:lnTo>
                  <a:cubicBezTo>
                    <a:pt x="691" y="1590"/>
                    <a:pt x="596" y="1804"/>
                    <a:pt x="667" y="1971"/>
                  </a:cubicBezTo>
                  <a:lnTo>
                    <a:pt x="691" y="2042"/>
                  </a:lnTo>
                  <a:lnTo>
                    <a:pt x="548" y="2042"/>
                  </a:lnTo>
                  <a:cubicBezTo>
                    <a:pt x="238" y="2042"/>
                    <a:pt x="0" y="2280"/>
                    <a:pt x="0" y="2590"/>
                  </a:cubicBezTo>
                  <a:lnTo>
                    <a:pt x="0" y="8972"/>
                  </a:lnTo>
                  <a:cubicBezTo>
                    <a:pt x="0" y="9472"/>
                    <a:pt x="405" y="9877"/>
                    <a:pt x="905" y="9877"/>
                  </a:cubicBezTo>
                  <a:lnTo>
                    <a:pt x="9193" y="9877"/>
                  </a:lnTo>
                  <a:cubicBezTo>
                    <a:pt x="9717" y="9877"/>
                    <a:pt x="10121" y="9472"/>
                    <a:pt x="10121" y="8972"/>
                  </a:cubicBezTo>
                  <a:lnTo>
                    <a:pt x="10121" y="4471"/>
                  </a:lnTo>
                  <a:cubicBezTo>
                    <a:pt x="10121" y="4162"/>
                    <a:pt x="9860" y="3924"/>
                    <a:pt x="9574" y="3924"/>
                  </a:cubicBezTo>
                  <a:lnTo>
                    <a:pt x="9336" y="3924"/>
                  </a:lnTo>
                  <a:lnTo>
                    <a:pt x="9336" y="1542"/>
                  </a:lnTo>
                  <a:cubicBezTo>
                    <a:pt x="9336" y="1233"/>
                    <a:pt x="9097" y="994"/>
                    <a:pt x="8788" y="994"/>
                  </a:cubicBezTo>
                  <a:lnTo>
                    <a:pt x="6716" y="994"/>
                  </a:lnTo>
                  <a:lnTo>
                    <a:pt x="6692" y="923"/>
                  </a:lnTo>
                  <a:cubicBezTo>
                    <a:pt x="6668" y="899"/>
                    <a:pt x="6645" y="852"/>
                    <a:pt x="6621" y="852"/>
                  </a:cubicBezTo>
                  <a:lnTo>
                    <a:pt x="4573" y="18"/>
                  </a:lnTo>
                  <a:cubicBezTo>
                    <a:pt x="4549" y="6"/>
                    <a:pt x="4531" y="0"/>
                    <a:pt x="4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2823;p94">
              <a:extLst>
                <a:ext uri="{FF2B5EF4-FFF2-40B4-BE49-F238E27FC236}">
                  <a16:creationId xmlns:a16="http://schemas.microsoft.com/office/drawing/2014/main" id="{06B94662-6FE6-4CF5-B934-EE5CBA83D325}"/>
                </a:ext>
              </a:extLst>
            </p:cNvPr>
            <p:cNvSpPr/>
            <p:nvPr/>
          </p:nvSpPr>
          <p:spPr>
            <a:xfrm>
              <a:off x="4123561" y="2296744"/>
              <a:ext cx="170689" cy="161818"/>
            </a:xfrm>
            <a:custGeom>
              <a:avLst/>
              <a:gdLst/>
              <a:ahLst/>
              <a:cxnLst/>
              <a:rect l="l" t="t" r="r" b="b"/>
              <a:pathLst>
                <a:path w="5074" h="4704" extrusionOk="0">
                  <a:moveTo>
                    <a:pt x="2760" y="301"/>
                  </a:moveTo>
                  <a:cubicBezTo>
                    <a:pt x="2892" y="301"/>
                    <a:pt x="3021" y="325"/>
                    <a:pt x="3144" y="370"/>
                  </a:cubicBezTo>
                  <a:cubicBezTo>
                    <a:pt x="3430" y="489"/>
                    <a:pt x="3645" y="703"/>
                    <a:pt x="3740" y="965"/>
                  </a:cubicBezTo>
                  <a:cubicBezTo>
                    <a:pt x="3859" y="1227"/>
                    <a:pt x="3859" y="1513"/>
                    <a:pt x="3764" y="1775"/>
                  </a:cubicBezTo>
                  <a:lnTo>
                    <a:pt x="3287" y="1775"/>
                  </a:lnTo>
                  <a:cubicBezTo>
                    <a:pt x="3335" y="1679"/>
                    <a:pt x="3359" y="1560"/>
                    <a:pt x="3311" y="1441"/>
                  </a:cubicBezTo>
                  <a:cubicBezTo>
                    <a:pt x="3264" y="1346"/>
                    <a:pt x="3168" y="1275"/>
                    <a:pt x="3073" y="1227"/>
                  </a:cubicBezTo>
                  <a:cubicBezTo>
                    <a:pt x="3025" y="1203"/>
                    <a:pt x="2972" y="1191"/>
                    <a:pt x="2918" y="1191"/>
                  </a:cubicBezTo>
                  <a:cubicBezTo>
                    <a:pt x="2865" y="1191"/>
                    <a:pt x="2811" y="1203"/>
                    <a:pt x="2763" y="1227"/>
                  </a:cubicBezTo>
                  <a:lnTo>
                    <a:pt x="2621" y="1298"/>
                  </a:lnTo>
                  <a:cubicBezTo>
                    <a:pt x="2607" y="1303"/>
                    <a:pt x="2594" y="1305"/>
                    <a:pt x="2581" y="1305"/>
                  </a:cubicBezTo>
                  <a:cubicBezTo>
                    <a:pt x="2524" y="1305"/>
                    <a:pt x="2473" y="1266"/>
                    <a:pt x="2454" y="1227"/>
                  </a:cubicBezTo>
                  <a:cubicBezTo>
                    <a:pt x="2430" y="1155"/>
                    <a:pt x="2478" y="1108"/>
                    <a:pt x="2525" y="1084"/>
                  </a:cubicBezTo>
                  <a:lnTo>
                    <a:pt x="2668" y="1013"/>
                  </a:lnTo>
                  <a:cubicBezTo>
                    <a:pt x="2692" y="1001"/>
                    <a:pt x="2710" y="995"/>
                    <a:pt x="2728" y="995"/>
                  </a:cubicBezTo>
                  <a:cubicBezTo>
                    <a:pt x="2746" y="995"/>
                    <a:pt x="2763" y="1001"/>
                    <a:pt x="2787" y="1013"/>
                  </a:cubicBezTo>
                  <a:cubicBezTo>
                    <a:pt x="2815" y="1031"/>
                    <a:pt x="2842" y="1039"/>
                    <a:pt x="2868" y="1039"/>
                  </a:cubicBezTo>
                  <a:cubicBezTo>
                    <a:pt x="2910" y="1039"/>
                    <a:pt x="2948" y="1018"/>
                    <a:pt x="2978" y="989"/>
                  </a:cubicBezTo>
                  <a:cubicBezTo>
                    <a:pt x="3025" y="917"/>
                    <a:pt x="3002" y="822"/>
                    <a:pt x="2954" y="774"/>
                  </a:cubicBezTo>
                  <a:cubicBezTo>
                    <a:pt x="2892" y="728"/>
                    <a:pt x="2821" y="702"/>
                    <a:pt x="2746" y="702"/>
                  </a:cubicBezTo>
                  <a:cubicBezTo>
                    <a:pt x="2705" y="702"/>
                    <a:pt x="2663" y="710"/>
                    <a:pt x="2621" y="727"/>
                  </a:cubicBezTo>
                  <a:lnTo>
                    <a:pt x="2597" y="679"/>
                  </a:lnTo>
                  <a:cubicBezTo>
                    <a:pt x="2577" y="620"/>
                    <a:pt x="2509" y="578"/>
                    <a:pt x="2446" y="578"/>
                  </a:cubicBezTo>
                  <a:cubicBezTo>
                    <a:pt x="2432" y="578"/>
                    <a:pt x="2419" y="580"/>
                    <a:pt x="2406" y="584"/>
                  </a:cubicBezTo>
                  <a:cubicBezTo>
                    <a:pt x="2335" y="632"/>
                    <a:pt x="2311" y="703"/>
                    <a:pt x="2335" y="774"/>
                  </a:cubicBezTo>
                  <a:lnTo>
                    <a:pt x="2359" y="822"/>
                  </a:lnTo>
                  <a:cubicBezTo>
                    <a:pt x="2192" y="941"/>
                    <a:pt x="2120" y="1155"/>
                    <a:pt x="2192" y="1346"/>
                  </a:cubicBezTo>
                  <a:cubicBezTo>
                    <a:pt x="2264" y="1490"/>
                    <a:pt x="2418" y="1594"/>
                    <a:pt x="2582" y="1594"/>
                  </a:cubicBezTo>
                  <a:cubicBezTo>
                    <a:pt x="2635" y="1594"/>
                    <a:pt x="2688" y="1583"/>
                    <a:pt x="2740" y="1560"/>
                  </a:cubicBezTo>
                  <a:lnTo>
                    <a:pt x="2882" y="1489"/>
                  </a:lnTo>
                  <a:lnTo>
                    <a:pt x="2978" y="1489"/>
                  </a:lnTo>
                  <a:cubicBezTo>
                    <a:pt x="3002" y="1513"/>
                    <a:pt x="3025" y="1537"/>
                    <a:pt x="3025" y="1560"/>
                  </a:cubicBezTo>
                  <a:cubicBezTo>
                    <a:pt x="3049" y="1608"/>
                    <a:pt x="3025" y="1679"/>
                    <a:pt x="2978" y="1703"/>
                  </a:cubicBezTo>
                  <a:lnTo>
                    <a:pt x="2811" y="1775"/>
                  </a:lnTo>
                  <a:lnTo>
                    <a:pt x="2763" y="1775"/>
                  </a:lnTo>
                  <a:cubicBezTo>
                    <a:pt x="2740" y="1775"/>
                    <a:pt x="2716" y="1775"/>
                    <a:pt x="2692" y="1751"/>
                  </a:cubicBezTo>
                  <a:cubicBezTo>
                    <a:pt x="2668" y="1715"/>
                    <a:pt x="2632" y="1697"/>
                    <a:pt x="2594" y="1697"/>
                  </a:cubicBezTo>
                  <a:cubicBezTo>
                    <a:pt x="2555" y="1697"/>
                    <a:pt x="2513" y="1715"/>
                    <a:pt x="2478" y="1751"/>
                  </a:cubicBezTo>
                  <a:cubicBezTo>
                    <a:pt x="2478" y="1751"/>
                    <a:pt x="2478" y="1775"/>
                    <a:pt x="2454" y="1775"/>
                  </a:cubicBezTo>
                  <a:lnTo>
                    <a:pt x="1739" y="1775"/>
                  </a:lnTo>
                  <a:cubicBezTo>
                    <a:pt x="1620" y="1513"/>
                    <a:pt x="1620" y="1227"/>
                    <a:pt x="1739" y="965"/>
                  </a:cubicBezTo>
                  <a:cubicBezTo>
                    <a:pt x="1835" y="703"/>
                    <a:pt x="2049" y="489"/>
                    <a:pt x="2311" y="393"/>
                  </a:cubicBezTo>
                  <a:cubicBezTo>
                    <a:pt x="2462" y="331"/>
                    <a:pt x="2613" y="301"/>
                    <a:pt x="2760" y="301"/>
                  </a:cubicBezTo>
                  <a:close/>
                  <a:moveTo>
                    <a:pt x="2740" y="0"/>
                  </a:moveTo>
                  <a:cubicBezTo>
                    <a:pt x="2561" y="0"/>
                    <a:pt x="2382" y="36"/>
                    <a:pt x="2216" y="108"/>
                  </a:cubicBezTo>
                  <a:cubicBezTo>
                    <a:pt x="1858" y="251"/>
                    <a:pt x="1596" y="512"/>
                    <a:pt x="1454" y="846"/>
                  </a:cubicBezTo>
                  <a:cubicBezTo>
                    <a:pt x="1335" y="1155"/>
                    <a:pt x="1311" y="1489"/>
                    <a:pt x="1406" y="1775"/>
                  </a:cubicBezTo>
                  <a:lnTo>
                    <a:pt x="739" y="1775"/>
                  </a:lnTo>
                  <a:cubicBezTo>
                    <a:pt x="644" y="1775"/>
                    <a:pt x="572" y="1798"/>
                    <a:pt x="501" y="1822"/>
                  </a:cubicBezTo>
                  <a:lnTo>
                    <a:pt x="311" y="1394"/>
                  </a:lnTo>
                  <a:cubicBezTo>
                    <a:pt x="293" y="1342"/>
                    <a:pt x="239" y="1303"/>
                    <a:pt x="183" y="1303"/>
                  </a:cubicBezTo>
                  <a:cubicBezTo>
                    <a:pt x="162" y="1303"/>
                    <a:pt x="140" y="1309"/>
                    <a:pt x="120" y="1322"/>
                  </a:cubicBezTo>
                  <a:cubicBezTo>
                    <a:pt x="49" y="1346"/>
                    <a:pt x="1" y="1441"/>
                    <a:pt x="49" y="1513"/>
                  </a:cubicBezTo>
                  <a:lnTo>
                    <a:pt x="263" y="2037"/>
                  </a:lnTo>
                  <a:cubicBezTo>
                    <a:pt x="215" y="2132"/>
                    <a:pt x="191" y="2227"/>
                    <a:pt x="191" y="2322"/>
                  </a:cubicBezTo>
                  <a:lnTo>
                    <a:pt x="191" y="4537"/>
                  </a:lnTo>
                  <a:cubicBezTo>
                    <a:pt x="191" y="4632"/>
                    <a:pt x="263" y="4704"/>
                    <a:pt x="334" y="4704"/>
                  </a:cubicBezTo>
                  <a:cubicBezTo>
                    <a:pt x="430" y="4704"/>
                    <a:pt x="501" y="4632"/>
                    <a:pt x="501" y="4537"/>
                  </a:cubicBezTo>
                  <a:lnTo>
                    <a:pt x="501" y="2322"/>
                  </a:lnTo>
                  <a:cubicBezTo>
                    <a:pt x="501" y="2179"/>
                    <a:pt x="596" y="2084"/>
                    <a:pt x="739" y="2084"/>
                  </a:cubicBezTo>
                  <a:lnTo>
                    <a:pt x="4907" y="2084"/>
                  </a:lnTo>
                  <a:cubicBezTo>
                    <a:pt x="5002" y="2084"/>
                    <a:pt x="5073" y="2013"/>
                    <a:pt x="5073" y="1918"/>
                  </a:cubicBezTo>
                  <a:cubicBezTo>
                    <a:pt x="5073" y="1846"/>
                    <a:pt x="5002" y="1775"/>
                    <a:pt x="4907" y="1775"/>
                  </a:cubicBezTo>
                  <a:lnTo>
                    <a:pt x="4073" y="1775"/>
                  </a:lnTo>
                  <a:cubicBezTo>
                    <a:pt x="4168" y="1465"/>
                    <a:pt x="4145" y="1155"/>
                    <a:pt x="4026" y="846"/>
                  </a:cubicBezTo>
                  <a:cubicBezTo>
                    <a:pt x="3883" y="512"/>
                    <a:pt x="3597" y="251"/>
                    <a:pt x="3264" y="108"/>
                  </a:cubicBezTo>
                  <a:cubicBezTo>
                    <a:pt x="3097" y="36"/>
                    <a:pt x="2918" y="0"/>
                    <a:pt x="2740" y="0"/>
                  </a:cubicBezTo>
                  <a:close/>
                </a:path>
              </a:pathLst>
            </a:custGeom>
            <a:solidFill>
              <a:srgbClr val="FD0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2824;p94">
              <a:extLst>
                <a:ext uri="{FF2B5EF4-FFF2-40B4-BE49-F238E27FC236}">
                  <a16:creationId xmlns:a16="http://schemas.microsoft.com/office/drawing/2014/main" id="{02B037F2-DC45-4341-8A79-CB3209AED39D}"/>
                </a:ext>
              </a:extLst>
            </p:cNvPr>
            <p:cNvSpPr/>
            <p:nvPr/>
          </p:nvSpPr>
          <p:spPr>
            <a:xfrm>
              <a:off x="4130793" y="2276448"/>
              <a:ext cx="47298" cy="25662"/>
            </a:xfrm>
            <a:custGeom>
              <a:avLst/>
              <a:gdLst/>
              <a:ahLst/>
              <a:cxnLst/>
              <a:rect l="l" t="t" r="r" b="b"/>
              <a:pathLst>
                <a:path w="1406" h="746" extrusionOk="0">
                  <a:moveTo>
                    <a:pt x="1207" y="1"/>
                  </a:moveTo>
                  <a:cubicBezTo>
                    <a:pt x="1193" y="1"/>
                    <a:pt x="1180" y="3"/>
                    <a:pt x="1167" y="7"/>
                  </a:cubicBezTo>
                  <a:lnTo>
                    <a:pt x="119" y="460"/>
                  </a:lnTo>
                  <a:cubicBezTo>
                    <a:pt x="48" y="483"/>
                    <a:pt x="0" y="579"/>
                    <a:pt x="24" y="650"/>
                  </a:cubicBezTo>
                  <a:cubicBezTo>
                    <a:pt x="48" y="721"/>
                    <a:pt x="119" y="745"/>
                    <a:pt x="167" y="745"/>
                  </a:cubicBezTo>
                  <a:lnTo>
                    <a:pt x="215" y="745"/>
                  </a:lnTo>
                  <a:lnTo>
                    <a:pt x="1286" y="293"/>
                  </a:lnTo>
                  <a:cubicBezTo>
                    <a:pt x="1358" y="269"/>
                    <a:pt x="1405" y="174"/>
                    <a:pt x="1358" y="102"/>
                  </a:cubicBezTo>
                  <a:cubicBezTo>
                    <a:pt x="1338" y="44"/>
                    <a:pt x="1270" y="1"/>
                    <a:pt x="1207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2825;p94">
              <a:extLst>
                <a:ext uri="{FF2B5EF4-FFF2-40B4-BE49-F238E27FC236}">
                  <a16:creationId xmlns:a16="http://schemas.microsoft.com/office/drawing/2014/main" id="{C50B4741-907E-42DE-BA0B-3176B42ED322}"/>
                </a:ext>
              </a:extLst>
            </p:cNvPr>
            <p:cNvSpPr/>
            <p:nvPr/>
          </p:nvSpPr>
          <p:spPr>
            <a:xfrm>
              <a:off x="4137992" y="2301423"/>
              <a:ext cx="25667" cy="16237"/>
            </a:xfrm>
            <a:custGeom>
              <a:avLst/>
              <a:gdLst/>
              <a:ahLst/>
              <a:cxnLst/>
              <a:rect l="l" t="t" r="r" b="b"/>
              <a:pathLst>
                <a:path w="763" h="472" extrusionOk="0">
                  <a:moveTo>
                    <a:pt x="599" y="0"/>
                  </a:moveTo>
                  <a:cubicBezTo>
                    <a:pt x="576" y="0"/>
                    <a:pt x="551" y="6"/>
                    <a:pt x="525" y="19"/>
                  </a:cubicBezTo>
                  <a:lnTo>
                    <a:pt x="96" y="186"/>
                  </a:lnTo>
                  <a:cubicBezTo>
                    <a:pt x="24" y="234"/>
                    <a:pt x="1" y="305"/>
                    <a:pt x="24" y="376"/>
                  </a:cubicBezTo>
                  <a:cubicBezTo>
                    <a:pt x="48" y="448"/>
                    <a:pt x="96" y="472"/>
                    <a:pt x="167" y="472"/>
                  </a:cubicBezTo>
                  <a:lnTo>
                    <a:pt x="215" y="472"/>
                  </a:lnTo>
                  <a:lnTo>
                    <a:pt x="644" y="281"/>
                  </a:lnTo>
                  <a:cubicBezTo>
                    <a:pt x="715" y="257"/>
                    <a:pt x="763" y="162"/>
                    <a:pt x="739" y="91"/>
                  </a:cubicBezTo>
                  <a:cubicBezTo>
                    <a:pt x="705" y="39"/>
                    <a:pt x="658" y="0"/>
                    <a:pt x="599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2826;p94">
              <a:extLst>
                <a:ext uri="{FF2B5EF4-FFF2-40B4-BE49-F238E27FC236}">
                  <a16:creationId xmlns:a16="http://schemas.microsoft.com/office/drawing/2014/main" id="{36AB534A-DCD7-4445-B575-A5862273CEB8}"/>
                </a:ext>
              </a:extLst>
            </p:cNvPr>
            <p:cNvSpPr/>
            <p:nvPr/>
          </p:nvSpPr>
          <p:spPr>
            <a:xfrm>
              <a:off x="4161237" y="2507685"/>
              <a:ext cx="35288" cy="9873"/>
            </a:xfrm>
            <a:custGeom>
              <a:avLst/>
              <a:gdLst/>
              <a:ahLst/>
              <a:cxnLst/>
              <a:rect l="l" t="t" r="r" b="b"/>
              <a:pathLst>
                <a:path w="1049" h="287" extrusionOk="0">
                  <a:moveTo>
                    <a:pt x="143" y="1"/>
                  </a:moveTo>
                  <a:cubicBezTo>
                    <a:pt x="72" y="1"/>
                    <a:pt x="0" y="48"/>
                    <a:pt x="0" y="144"/>
                  </a:cubicBezTo>
                  <a:cubicBezTo>
                    <a:pt x="0" y="215"/>
                    <a:pt x="72" y="286"/>
                    <a:pt x="143" y="286"/>
                  </a:cubicBezTo>
                  <a:lnTo>
                    <a:pt x="905" y="286"/>
                  </a:lnTo>
                  <a:cubicBezTo>
                    <a:pt x="977" y="286"/>
                    <a:pt x="1048" y="215"/>
                    <a:pt x="1048" y="144"/>
                  </a:cubicBezTo>
                  <a:cubicBezTo>
                    <a:pt x="1048" y="48"/>
                    <a:pt x="977" y="1"/>
                    <a:pt x="905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2827;p94">
              <a:extLst>
                <a:ext uri="{FF2B5EF4-FFF2-40B4-BE49-F238E27FC236}">
                  <a16:creationId xmlns:a16="http://schemas.microsoft.com/office/drawing/2014/main" id="{B5DD2815-B50D-4491-A04C-6F99AB0237E5}"/>
                </a:ext>
              </a:extLst>
            </p:cNvPr>
            <p:cNvSpPr/>
            <p:nvPr/>
          </p:nvSpPr>
          <p:spPr>
            <a:xfrm>
              <a:off x="4161237" y="2525711"/>
              <a:ext cx="81745" cy="10698"/>
            </a:xfrm>
            <a:custGeom>
              <a:avLst/>
              <a:gdLst/>
              <a:ahLst/>
              <a:cxnLst/>
              <a:rect l="l" t="t" r="r" b="b"/>
              <a:pathLst>
                <a:path w="2430" h="311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39"/>
                    <a:pt x="72" y="310"/>
                    <a:pt x="143" y="310"/>
                  </a:cubicBezTo>
                  <a:lnTo>
                    <a:pt x="2286" y="310"/>
                  </a:lnTo>
                  <a:cubicBezTo>
                    <a:pt x="2358" y="310"/>
                    <a:pt x="2429" y="239"/>
                    <a:pt x="2429" y="143"/>
                  </a:cubicBezTo>
                  <a:cubicBezTo>
                    <a:pt x="2429" y="72"/>
                    <a:pt x="2358" y="1"/>
                    <a:pt x="2286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4" name="Google Shape;2805;p94">
            <a:extLst>
              <a:ext uri="{FF2B5EF4-FFF2-40B4-BE49-F238E27FC236}">
                <a16:creationId xmlns:a16="http://schemas.microsoft.com/office/drawing/2014/main" id="{5E434E9D-30AC-45F0-A79E-53D93704F0BF}"/>
              </a:ext>
            </a:extLst>
          </p:cNvPr>
          <p:cNvGrpSpPr/>
          <p:nvPr/>
        </p:nvGrpSpPr>
        <p:grpSpPr>
          <a:xfrm>
            <a:off x="9638055" y="1749715"/>
            <a:ext cx="738604" cy="694944"/>
            <a:chOff x="4754041" y="2231625"/>
            <a:chExt cx="340538" cy="322810"/>
          </a:xfrm>
        </p:grpSpPr>
        <p:sp>
          <p:nvSpPr>
            <p:cNvPr id="98" name="Google Shape;2806;p94">
              <a:extLst>
                <a:ext uri="{FF2B5EF4-FFF2-40B4-BE49-F238E27FC236}">
                  <a16:creationId xmlns:a16="http://schemas.microsoft.com/office/drawing/2014/main" id="{DF5EB72A-9714-47B1-AA38-FD4B1CF31477}"/>
                </a:ext>
              </a:extLst>
            </p:cNvPr>
            <p:cNvSpPr/>
            <p:nvPr/>
          </p:nvSpPr>
          <p:spPr>
            <a:xfrm>
              <a:off x="4754041" y="2231625"/>
              <a:ext cx="340538" cy="322810"/>
            </a:xfrm>
            <a:custGeom>
              <a:avLst/>
              <a:gdLst/>
              <a:ahLst/>
              <a:cxnLst/>
              <a:rect l="l" t="t" r="r" b="b"/>
              <a:pathLst>
                <a:path w="10123" h="9384" extrusionOk="0">
                  <a:moveTo>
                    <a:pt x="5073" y="8550"/>
                  </a:moveTo>
                  <a:cubicBezTo>
                    <a:pt x="5216" y="8550"/>
                    <a:pt x="5335" y="8669"/>
                    <a:pt x="5335" y="8812"/>
                  </a:cubicBezTo>
                  <a:cubicBezTo>
                    <a:pt x="5335" y="8954"/>
                    <a:pt x="5216" y="9097"/>
                    <a:pt x="5073" y="9097"/>
                  </a:cubicBezTo>
                  <a:cubicBezTo>
                    <a:pt x="4907" y="9097"/>
                    <a:pt x="4788" y="8954"/>
                    <a:pt x="4788" y="8812"/>
                  </a:cubicBezTo>
                  <a:cubicBezTo>
                    <a:pt x="4788" y="8669"/>
                    <a:pt x="4907" y="8550"/>
                    <a:pt x="5073" y="8550"/>
                  </a:cubicBezTo>
                  <a:close/>
                  <a:moveTo>
                    <a:pt x="358" y="0"/>
                  </a:moveTo>
                  <a:cubicBezTo>
                    <a:pt x="168" y="0"/>
                    <a:pt x="1" y="167"/>
                    <a:pt x="1" y="357"/>
                  </a:cubicBezTo>
                  <a:lnTo>
                    <a:pt x="1" y="953"/>
                  </a:lnTo>
                  <a:cubicBezTo>
                    <a:pt x="1" y="1143"/>
                    <a:pt x="144" y="1286"/>
                    <a:pt x="334" y="1286"/>
                  </a:cubicBezTo>
                  <a:lnTo>
                    <a:pt x="334" y="5168"/>
                  </a:lnTo>
                  <a:cubicBezTo>
                    <a:pt x="334" y="5239"/>
                    <a:pt x="406" y="5311"/>
                    <a:pt x="477" y="5311"/>
                  </a:cubicBezTo>
                  <a:cubicBezTo>
                    <a:pt x="572" y="5311"/>
                    <a:pt x="644" y="5263"/>
                    <a:pt x="644" y="5168"/>
                  </a:cubicBezTo>
                  <a:lnTo>
                    <a:pt x="644" y="1286"/>
                  </a:lnTo>
                  <a:lnTo>
                    <a:pt x="7741" y="1286"/>
                  </a:lnTo>
                  <a:cubicBezTo>
                    <a:pt x="7812" y="1286"/>
                    <a:pt x="7884" y="1239"/>
                    <a:pt x="7884" y="1143"/>
                  </a:cubicBezTo>
                  <a:cubicBezTo>
                    <a:pt x="7884" y="1072"/>
                    <a:pt x="7812" y="1000"/>
                    <a:pt x="7741" y="1000"/>
                  </a:cubicBezTo>
                  <a:lnTo>
                    <a:pt x="358" y="1000"/>
                  </a:lnTo>
                  <a:cubicBezTo>
                    <a:pt x="334" y="1000"/>
                    <a:pt x="311" y="977"/>
                    <a:pt x="311" y="953"/>
                  </a:cubicBezTo>
                  <a:lnTo>
                    <a:pt x="311" y="357"/>
                  </a:lnTo>
                  <a:cubicBezTo>
                    <a:pt x="311" y="310"/>
                    <a:pt x="334" y="286"/>
                    <a:pt x="358" y="286"/>
                  </a:cubicBezTo>
                  <a:lnTo>
                    <a:pt x="9789" y="286"/>
                  </a:lnTo>
                  <a:cubicBezTo>
                    <a:pt x="9812" y="286"/>
                    <a:pt x="9836" y="334"/>
                    <a:pt x="9836" y="357"/>
                  </a:cubicBezTo>
                  <a:lnTo>
                    <a:pt x="9836" y="953"/>
                  </a:lnTo>
                  <a:cubicBezTo>
                    <a:pt x="9836" y="977"/>
                    <a:pt x="9812" y="1000"/>
                    <a:pt x="9789" y="1000"/>
                  </a:cubicBezTo>
                  <a:lnTo>
                    <a:pt x="8407" y="1000"/>
                  </a:lnTo>
                  <a:cubicBezTo>
                    <a:pt x="8312" y="1000"/>
                    <a:pt x="8241" y="1072"/>
                    <a:pt x="8241" y="1143"/>
                  </a:cubicBezTo>
                  <a:cubicBezTo>
                    <a:pt x="8241" y="1239"/>
                    <a:pt x="8312" y="1286"/>
                    <a:pt x="8407" y="1286"/>
                  </a:cubicBezTo>
                  <a:lnTo>
                    <a:pt x="9503" y="1286"/>
                  </a:lnTo>
                  <a:lnTo>
                    <a:pt x="9503" y="7335"/>
                  </a:lnTo>
                  <a:cubicBezTo>
                    <a:pt x="9503" y="7359"/>
                    <a:pt x="9479" y="7383"/>
                    <a:pt x="9455" y="7383"/>
                  </a:cubicBezTo>
                  <a:lnTo>
                    <a:pt x="692" y="7383"/>
                  </a:lnTo>
                  <a:cubicBezTo>
                    <a:pt x="668" y="7383"/>
                    <a:pt x="644" y="7359"/>
                    <a:pt x="644" y="7335"/>
                  </a:cubicBezTo>
                  <a:lnTo>
                    <a:pt x="644" y="5835"/>
                  </a:lnTo>
                  <a:cubicBezTo>
                    <a:pt x="644" y="5740"/>
                    <a:pt x="572" y="5692"/>
                    <a:pt x="477" y="5692"/>
                  </a:cubicBezTo>
                  <a:cubicBezTo>
                    <a:pt x="406" y="5692"/>
                    <a:pt x="334" y="5740"/>
                    <a:pt x="334" y="5835"/>
                  </a:cubicBezTo>
                  <a:lnTo>
                    <a:pt x="334" y="7335"/>
                  </a:lnTo>
                  <a:cubicBezTo>
                    <a:pt x="334" y="7526"/>
                    <a:pt x="501" y="7668"/>
                    <a:pt x="692" y="7668"/>
                  </a:cubicBezTo>
                  <a:lnTo>
                    <a:pt x="4907" y="7668"/>
                  </a:lnTo>
                  <a:lnTo>
                    <a:pt x="4907" y="8264"/>
                  </a:lnTo>
                  <a:cubicBezTo>
                    <a:pt x="4669" y="8335"/>
                    <a:pt x="4502" y="8550"/>
                    <a:pt x="4502" y="8812"/>
                  </a:cubicBezTo>
                  <a:cubicBezTo>
                    <a:pt x="4502" y="9121"/>
                    <a:pt x="4740" y="9383"/>
                    <a:pt x="5073" y="9383"/>
                  </a:cubicBezTo>
                  <a:cubicBezTo>
                    <a:pt x="5383" y="9383"/>
                    <a:pt x="5621" y="9121"/>
                    <a:pt x="5621" y="8812"/>
                  </a:cubicBezTo>
                  <a:cubicBezTo>
                    <a:pt x="5621" y="8550"/>
                    <a:pt x="5454" y="8335"/>
                    <a:pt x="5216" y="8264"/>
                  </a:cubicBezTo>
                  <a:lnTo>
                    <a:pt x="5216" y="7668"/>
                  </a:lnTo>
                  <a:lnTo>
                    <a:pt x="9431" y="7668"/>
                  </a:lnTo>
                  <a:cubicBezTo>
                    <a:pt x="9622" y="7668"/>
                    <a:pt x="9789" y="7526"/>
                    <a:pt x="9789" y="7335"/>
                  </a:cubicBezTo>
                  <a:lnTo>
                    <a:pt x="9789" y="1286"/>
                  </a:lnTo>
                  <a:cubicBezTo>
                    <a:pt x="9979" y="1286"/>
                    <a:pt x="10122" y="1143"/>
                    <a:pt x="10122" y="953"/>
                  </a:cubicBezTo>
                  <a:lnTo>
                    <a:pt x="10122" y="357"/>
                  </a:lnTo>
                  <a:cubicBezTo>
                    <a:pt x="10122" y="167"/>
                    <a:pt x="9979" y="0"/>
                    <a:pt x="9789" y="0"/>
                  </a:cubicBezTo>
                  <a:close/>
                </a:path>
              </a:pathLst>
            </a:custGeom>
            <a:solidFill>
              <a:srgbClr val="FD0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Google Shape;2807;p94">
              <a:extLst>
                <a:ext uri="{FF2B5EF4-FFF2-40B4-BE49-F238E27FC236}">
                  <a16:creationId xmlns:a16="http://schemas.microsoft.com/office/drawing/2014/main" id="{03D26D72-6983-4EF2-8819-908F4C3C60E4}"/>
                </a:ext>
              </a:extLst>
            </p:cNvPr>
            <p:cNvSpPr/>
            <p:nvPr/>
          </p:nvSpPr>
          <p:spPr>
            <a:xfrm>
              <a:off x="5011219" y="2437234"/>
              <a:ext cx="45683" cy="9873"/>
            </a:xfrm>
            <a:custGeom>
              <a:avLst/>
              <a:gdLst/>
              <a:ahLst/>
              <a:cxnLst/>
              <a:rect l="l" t="t" r="r" b="b"/>
              <a:pathLst>
                <a:path w="1358" h="287" extrusionOk="0">
                  <a:moveTo>
                    <a:pt x="167" y="1"/>
                  </a:moveTo>
                  <a:cubicBezTo>
                    <a:pt x="72" y="1"/>
                    <a:pt x="0" y="72"/>
                    <a:pt x="0" y="144"/>
                  </a:cubicBezTo>
                  <a:cubicBezTo>
                    <a:pt x="0" y="239"/>
                    <a:pt x="72" y="286"/>
                    <a:pt x="167" y="286"/>
                  </a:cubicBezTo>
                  <a:lnTo>
                    <a:pt x="1191" y="286"/>
                  </a:lnTo>
                  <a:cubicBezTo>
                    <a:pt x="1286" y="286"/>
                    <a:pt x="1358" y="239"/>
                    <a:pt x="1358" y="144"/>
                  </a:cubicBezTo>
                  <a:cubicBezTo>
                    <a:pt x="1334" y="72"/>
                    <a:pt x="1286" y="1"/>
                    <a:pt x="1191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2808;p94">
              <a:extLst>
                <a:ext uri="{FF2B5EF4-FFF2-40B4-BE49-F238E27FC236}">
                  <a16:creationId xmlns:a16="http://schemas.microsoft.com/office/drawing/2014/main" id="{F73A84BD-EA2A-4D95-A6B3-BA2F7CC3FA17}"/>
                </a:ext>
              </a:extLst>
            </p:cNvPr>
            <p:cNvSpPr/>
            <p:nvPr/>
          </p:nvSpPr>
          <p:spPr>
            <a:xfrm>
              <a:off x="4976772" y="2455259"/>
              <a:ext cx="80130" cy="10698"/>
            </a:xfrm>
            <a:custGeom>
              <a:avLst/>
              <a:gdLst/>
              <a:ahLst/>
              <a:cxnLst/>
              <a:rect l="l" t="t" r="r" b="b"/>
              <a:pathLst>
                <a:path w="2382" h="311" extrusionOk="0">
                  <a:moveTo>
                    <a:pt x="143" y="1"/>
                  </a:moveTo>
                  <a:cubicBezTo>
                    <a:pt x="72" y="1"/>
                    <a:pt x="0" y="72"/>
                    <a:pt x="0" y="143"/>
                  </a:cubicBezTo>
                  <a:cubicBezTo>
                    <a:pt x="0" y="239"/>
                    <a:pt x="72" y="310"/>
                    <a:pt x="143" y="310"/>
                  </a:cubicBezTo>
                  <a:lnTo>
                    <a:pt x="2215" y="310"/>
                  </a:lnTo>
                  <a:cubicBezTo>
                    <a:pt x="2310" y="310"/>
                    <a:pt x="2382" y="239"/>
                    <a:pt x="2382" y="143"/>
                  </a:cubicBezTo>
                  <a:cubicBezTo>
                    <a:pt x="2382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2809;p94">
              <a:extLst>
                <a:ext uri="{FF2B5EF4-FFF2-40B4-BE49-F238E27FC236}">
                  <a16:creationId xmlns:a16="http://schemas.microsoft.com/office/drawing/2014/main" id="{790C7646-D6B3-419D-BDF3-09F1AA2B3135}"/>
                </a:ext>
              </a:extLst>
            </p:cNvPr>
            <p:cNvSpPr/>
            <p:nvPr/>
          </p:nvSpPr>
          <p:spPr>
            <a:xfrm>
              <a:off x="4976772" y="2302902"/>
              <a:ext cx="16854" cy="10664"/>
            </a:xfrm>
            <a:custGeom>
              <a:avLst/>
              <a:gdLst/>
              <a:ahLst/>
              <a:cxnLst/>
              <a:rect l="l" t="t" r="r" b="b"/>
              <a:pathLst>
                <a:path w="501" h="310" extrusionOk="0">
                  <a:moveTo>
                    <a:pt x="143" y="0"/>
                  </a:moveTo>
                  <a:cubicBezTo>
                    <a:pt x="72" y="0"/>
                    <a:pt x="0" y="72"/>
                    <a:pt x="0" y="143"/>
                  </a:cubicBezTo>
                  <a:cubicBezTo>
                    <a:pt x="0" y="238"/>
                    <a:pt x="72" y="310"/>
                    <a:pt x="143" y="310"/>
                  </a:cubicBezTo>
                  <a:lnTo>
                    <a:pt x="334" y="310"/>
                  </a:lnTo>
                  <a:cubicBezTo>
                    <a:pt x="429" y="310"/>
                    <a:pt x="500" y="238"/>
                    <a:pt x="500" y="143"/>
                  </a:cubicBezTo>
                  <a:cubicBezTo>
                    <a:pt x="500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2810;p94">
              <a:extLst>
                <a:ext uri="{FF2B5EF4-FFF2-40B4-BE49-F238E27FC236}">
                  <a16:creationId xmlns:a16="http://schemas.microsoft.com/office/drawing/2014/main" id="{8FB3E07A-5D5E-4301-807A-B5A2E27785E1}"/>
                </a:ext>
              </a:extLst>
            </p:cNvPr>
            <p:cNvSpPr/>
            <p:nvPr/>
          </p:nvSpPr>
          <p:spPr>
            <a:xfrm>
              <a:off x="5001598" y="2302902"/>
              <a:ext cx="55304" cy="10664"/>
            </a:xfrm>
            <a:custGeom>
              <a:avLst/>
              <a:gdLst/>
              <a:ahLst/>
              <a:cxnLst/>
              <a:rect l="l" t="t" r="r" b="b"/>
              <a:pathLst>
                <a:path w="1644" h="310" extrusionOk="0">
                  <a:moveTo>
                    <a:pt x="143" y="0"/>
                  </a:moveTo>
                  <a:cubicBezTo>
                    <a:pt x="72" y="0"/>
                    <a:pt x="1" y="72"/>
                    <a:pt x="1" y="143"/>
                  </a:cubicBezTo>
                  <a:cubicBezTo>
                    <a:pt x="1" y="238"/>
                    <a:pt x="72" y="310"/>
                    <a:pt x="143" y="310"/>
                  </a:cubicBezTo>
                  <a:lnTo>
                    <a:pt x="1477" y="310"/>
                  </a:lnTo>
                  <a:cubicBezTo>
                    <a:pt x="1572" y="310"/>
                    <a:pt x="1644" y="238"/>
                    <a:pt x="1644" y="143"/>
                  </a:cubicBezTo>
                  <a:cubicBezTo>
                    <a:pt x="1644" y="72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2811;p94">
              <a:extLst>
                <a:ext uri="{FF2B5EF4-FFF2-40B4-BE49-F238E27FC236}">
                  <a16:creationId xmlns:a16="http://schemas.microsoft.com/office/drawing/2014/main" id="{EC9E0779-D157-4AE3-A4AE-1572197E3A61}"/>
                </a:ext>
              </a:extLst>
            </p:cNvPr>
            <p:cNvSpPr/>
            <p:nvPr/>
          </p:nvSpPr>
          <p:spPr>
            <a:xfrm>
              <a:off x="4976772" y="2321719"/>
              <a:ext cx="80130" cy="9873"/>
            </a:xfrm>
            <a:custGeom>
              <a:avLst/>
              <a:gdLst/>
              <a:ahLst/>
              <a:cxnLst/>
              <a:rect l="l" t="t" r="r" b="b"/>
              <a:pathLst>
                <a:path w="2382" h="287" extrusionOk="0">
                  <a:moveTo>
                    <a:pt x="143" y="1"/>
                  </a:moveTo>
                  <a:cubicBezTo>
                    <a:pt x="72" y="1"/>
                    <a:pt x="0" y="48"/>
                    <a:pt x="0" y="144"/>
                  </a:cubicBezTo>
                  <a:cubicBezTo>
                    <a:pt x="0" y="215"/>
                    <a:pt x="72" y="287"/>
                    <a:pt x="143" y="287"/>
                  </a:cubicBezTo>
                  <a:lnTo>
                    <a:pt x="2215" y="287"/>
                  </a:lnTo>
                  <a:cubicBezTo>
                    <a:pt x="2310" y="287"/>
                    <a:pt x="2382" y="215"/>
                    <a:pt x="2382" y="144"/>
                  </a:cubicBezTo>
                  <a:cubicBezTo>
                    <a:pt x="2382" y="48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2812;p94">
              <a:extLst>
                <a:ext uri="{FF2B5EF4-FFF2-40B4-BE49-F238E27FC236}">
                  <a16:creationId xmlns:a16="http://schemas.microsoft.com/office/drawing/2014/main" id="{BCFE82E2-ACAF-448C-87DF-5498486058B1}"/>
                </a:ext>
              </a:extLst>
            </p:cNvPr>
            <p:cNvSpPr/>
            <p:nvPr/>
          </p:nvSpPr>
          <p:spPr>
            <a:xfrm>
              <a:off x="4976772" y="2352025"/>
              <a:ext cx="80130" cy="65601"/>
            </a:xfrm>
            <a:custGeom>
              <a:avLst/>
              <a:gdLst/>
              <a:ahLst/>
              <a:cxnLst/>
              <a:rect l="l" t="t" r="r" b="b"/>
              <a:pathLst>
                <a:path w="2382" h="1907" extrusionOk="0">
                  <a:moveTo>
                    <a:pt x="143" y="1"/>
                  </a:moveTo>
                  <a:cubicBezTo>
                    <a:pt x="48" y="1"/>
                    <a:pt x="0" y="49"/>
                    <a:pt x="0" y="144"/>
                  </a:cubicBezTo>
                  <a:lnTo>
                    <a:pt x="0" y="1763"/>
                  </a:lnTo>
                  <a:cubicBezTo>
                    <a:pt x="0" y="1835"/>
                    <a:pt x="72" y="1906"/>
                    <a:pt x="143" y="1906"/>
                  </a:cubicBezTo>
                  <a:lnTo>
                    <a:pt x="2215" y="1906"/>
                  </a:lnTo>
                  <a:cubicBezTo>
                    <a:pt x="2310" y="1906"/>
                    <a:pt x="2382" y="1835"/>
                    <a:pt x="2382" y="1763"/>
                  </a:cubicBezTo>
                  <a:cubicBezTo>
                    <a:pt x="2382" y="1668"/>
                    <a:pt x="2310" y="1597"/>
                    <a:pt x="2215" y="1597"/>
                  </a:cubicBezTo>
                  <a:lnTo>
                    <a:pt x="1858" y="1597"/>
                  </a:lnTo>
                  <a:lnTo>
                    <a:pt x="1858" y="311"/>
                  </a:lnTo>
                  <a:cubicBezTo>
                    <a:pt x="1858" y="239"/>
                    <a:pt x="1786" y="168"/>
                    <a:pt x="1715" y="168"/>
                  </a:cubicBezTo>
                  <a:cubicBezTo>
                    <a:pt x="1644" y="168"/>
                    <a:pt x="1572" y="239"/>
                    <a:pt x="1572" y="311"/>
                  </a:cubicBezTo>
                  <a:lnTo>
                    <a:pt x="1572" y="1597"/>
                  </a:lnTo>
                  <a:lnTo>
                    <a:pt x="1334" y="1597"/>
                  </a:lnTo>
                  <a:lnTo>
                    <a:pt x="1334" y="1120"/>
                  </a:lnTo>
                  <a:cubicBezTo>
                    <a:pt x="1334" y="1049"/>
                    <a:pt x="1263" y="977"/>
                    <a:pt x="1191" y="977"/>
                  </a:cubicBezTo>
                  <a:cubicBezTo>
                    <a:pt x="1096" y="977"/>
                    <a:pt x="1024" y="1049"/>
                    <a:pt x="1024" y="1120"/>
                  </a:cubicBezTo>
                  <a:lnTo>
                    <a:pt x="1024" y="1597"/>
                  </a:lnTo>
                  <a:lnTo>
                    <a:pt x="786" y="1597"/>
                  </a:lnTo>
                  <a:lnTo>
                    <a:pt x="786" y="763"/>
                  </a:lnTo>
                  <a:cubicBezTo>
                    <a:pt x="786" y="668"/>
                    <a:pt x="739" y="596"/>
                    <a:pt x="643" y="596"/>
                  </a:cubicBezTo>
                  <a:cubicBezTo>
                    <a:pt x="572" y="596"/>
                    <a:pt x="500" y="668"/>
                    <a:pt x="500" y="763"/>
                  </a:cubicBezTo>
                  <a:lnTo>
                    <a:pt x="500" y="1597"/>
                  </a:lnTo>
                  <a:lnTo>
                    <a:pt x="286" y="1597"/>
                  </a:lnTo>
                  <a:lnTo>
                    <a:pt x="286" y="144"/>
                  </a:lnTo>
                  <a:cubicBezTo>
                    <a:pt x="286" y="72"/>
                    <a:pt x="215" y="1"/>
                    <a:pt x="143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2813;p94">
              <a:extLst>
                <a:ext uri="{FF2B5EF4-FFF2-40B4-BE49-F238E27FC236}">
                  <a16:creationId xmlns:a16="http://schemas.microsoft.com/office/drawing/2014/main" id="{FC69A224-7204-4F13-827A-8F6CFF13CA93}"/>
                </a:ext>
              </a:extLst>
            </p:cNvPr>
            <p:cNvSpPr/>
            <p:nvPr/>
          </p:nvSpPr>
          <p:spPr>
            <a:xfrm>
              <a:off x="4789296" y="2294680"/>
              <a:ext cx="168267" cy="172069"/>
            </a:xfrm>
            <a:custGeom>
              <a:avLst/>
              <a:gdLst/>
              <a:ahLst/>
              <a:cxnLst/>
              <a:rect l="l" t="t" r="r" b="b"/>
              <a:pathLst>
                <a:path w="5002" h="5002" extrusionOk="0">
                  <a:moveTo>
                    <a:pt x="2501" y="1215"/>
                  </a:moveTo>
                  <a:cubicBezTo>
                    <a:pt x="3216" y="1215"/>
                    <a:pt x="3811" y="1787"/>
                    <a:pt x="3811" y="2501"/>
                  </a:cubicBezTo>
                  <a:cubicBezTo>
                    <a:pt x="3811" y="3240"/>
                    <a:pt x="3216" y="3811"/>
                    <a:pt x="2501" y="3811"/>
                  </a:cubicBezTo>
                  <a:cubicBezTo>
                    <a:pt x="1787" y="3811"/>
                    <a:pt x="1215" y="3216"/>
                    <a:pt x="1215" y="2501"/>
                  </a:cubicBezTo>
                  <a:cubicBezTo>
                    <a:pt x="1215" y="1787"/>
                    <a:pt x="1787" y="1215"/>
                    <a:pt x="2501" y="1215"/>
                  </a:cubicBezTo>
                  <a:close/>
                  <a:moveTo>
                    <a:pt x="4692" y="2668"/>
                  </a:moveTo>
                  <a:cubicBezTo>
                    <a:pt x="4668" y="3121"/>
                    <a:pt x="4502" y="3549"/>
                    <a:pt x="4216" y="3883"/>
                  </a:cubicBezTo>
                  <a:lnTo>
                    <a:pt x="3787" y="3454"/>
                  </a:lnTo>
                  <a:cubicBezTo>
                    <a:pt x="3954" y="3216"/>
                    <a:pt x="4073" y="2954"/>
                    <a:pt x="4097" y="2668"/>
                  </a:cubicBezTo>
                  <a:close/>
                  <a:moveTo>
                    <a:pt x="2358" y="311"/>
                  </a:moveTo>
                  <a:lnTo>
                    <a:pt x="2358" y="930"/>
                  </a:lnTo>
                  <a:cubicBezTo>
                    <a:pt x="1549" y="1001"/>
                    <a:pt x="906" y="1692"/>
                    <a:pt x="906" y="2501"/>
                  </a:cubicBezTo>
                  <a:cubicBezTo>
                    <a:pt x="906" y="3383"/>
                    <a:pt x="1620" y="4097"/>
                    <a:pt x="2501" y="4097"/>
                  </a:cubicBezTo>
                  <a:cubicBezTo>
                    <a:pt x="2930" y="4097"/>
                    <a:pt x="3311" y="3954"/>
                    <a:pt x="3597" y="3668"/>
                  </a:cubicBezTo>
                  <a:cubicBezTo>
                    <a:pt x="3740" y="3811"/>
                    <a:pt x="3883" y="3954"/>
                    <a:pt x="4025" y="4097"/>
                  </a:cubicBezTo>
                  <a:cubicBezTo>
                    <a:pt x="3644" y="4478"/>
                    <a:pt x="3097" y="4716"/>
                    <a:pt x="2501" y="4716"/>
                  </a:cubicBezTo>
                  <a:cubicBezTo>
                    <a:pt x="1287" y="4716"/>
                    <a:pt x="310" y="3716"/>
                    <a:pt x="310" y="2501"/>
                  </a:cubicBezTo>
                  <a:cubicBezTo>
                    <a:pt x="310" y="1335"/>
                    <a:pt x="1215" y="382"/>
                    <a:pt x="2358" y="311"/>
                  </a:cubicBezTo>
                  <a:close/>
                  <a:moveTo>
                    <a:pt x="2501" y="1"/>
                  </a:moveTo>
                  <a:cubicBezTo>
                    <a:pt x="1120" y="1"/>
                    <a:pt x="1" y="1144"/>
                    <a:pt x="1" y="2501"/>
                  </a:cubicBezTo>
                  <a:cubicBezTo>
                    <a:pt x="1" y="3883"/>
                    <a:pt x="1120" y="5002"/>
                    <a:pt x="2501" y="5002"/>
                  </a:cubicBezTo>
                  <a:cubicBezTo>
                    <a:pt x="3883" y="5002"/>
                    <a:pt x="5002" y="3883"/>
                    <a:pt x="5002" y="2501"/>
                  </a:cubicBezTo>
                  <a:cubicBezTo>
                    <a:pt x="5002" y="1978"/>
                    <a:pt x="4835" y="1477"/>
                    <a:pt x="4526" y="1049"/>
                  </a:cubicBezTo>
                  <a:cubicBezTo>
                    <a:pt x="4499" y="1009"/>
                    <a:pt x="4459" y="992"/>
                    <a:pt x="4415" y="992"/>
                  </a:cubicBezTo>
                  <a:cubicBezTo>
                    <a:pt x="4380" y="992"/>
                    <a:pt x="4343" y="1004"/>
                    <a:pt x="4311" y="1025"/>
                  </a:cubicBezTo>
                  <a:cubicBezTo>
                    <a:pt x="4264" y="1073"/>
                    <a:pt x="4240" y="1144"/>
                    <a:pt x="4287" y="1215"/>
                  </a:cubicBezTo>
                  <a:cubicBezTo>
                    <a:pt x="4526" y="1549"/>
                    <a:pt x="4668" y="1954"/>
                    <a:pt x="4692" y="2359"/>
                  </a:cubicBezTo>
                  <a:lnTo>
                    <a:pt x="4097" y="2359"/>
                  </a:lnTo>
                  <a:cubicBezTo>
                    <a:pt x="4025" y="1597"/>
                    <a:pt x="3406" y="1001"/>
                    <a:pt x="2644" y="930"/>
                  </a:cubicBezTo>
                  <a:lnTo>
                    <a:pt x="2644" y="311"/>
                  </a:lnTo>
                  <a:cubicBezTo>
                    <a:pt x="3097" y="334"/>
                    <a:pt x="3501" y="501"/>
                    <a:pt x="3859" y="787"/>
                  </a:cubicBezTo>
                  <a:cubicBezTo>
                    <a:pt x="3886" y="805"/>
                    <a:pt x="3917" y="813"/>
                    <a:pt x="3947" y="813"/>
                  </a:cubicBezTo>
                  <a:cubicBezTo>
                    <a:pt x="3996" y="813"/>
                    <a:pt x="4044" y="792"/>
                    <a:pt x="4073" y="763"/>
                  </a:cubicBezTo>
                  <a:cubicBezTo>
                    <a:pt x="4121" y="692"/>
                    <a:pt x="4121" y="596"/>
                    <a:pt x="4049" y="549"/>
                  </a:cubicBezTo>
                  <a:cubicBezTo>
                    <a:pt x="3597" y="191"/>
                    <a:pt x="3073" y="1"/>
                    <a:pt x="2501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2814;p94">
              <a:extLst>
                <a:ext uri="{FF2B5EF4-FFF2-40B4-BE49-F238E27FC236}">
                  <a16:creationId xmlns:a16="http://schemas.microsoft.com/office/drawing/2014/main" id="{CC942708-1EED-4719-A7AB-15E25B610BA4}"/>
                </a:ext>
              </a:extLst>
            </p:cNvPr>
            <p:cNvSpPr/>
            <p:nvPr/>
          </p:nvSpPr>
          <p:spPr>
            <a:xfrm>
              <a:off x="4794107" y="2453402"/>
              <a:ext cx="24086" cy="17475"/>
            </a:xfrm>
            <a:custGeom>
              <a:avLst/>
              <a:gdLst/>
              <a:ahLst/>
              <a:cxnLst/>
              <a:rect l="l" t="t" r="r" b="b"/>
              <a:pathLst>
                <a:path w="716" h="508" extrusionOk="0">
                  <a:moveTo>
                    <a:pt x="167" y="1"/>
                  </a:moveTo>
                  <a:cubicBezTo>
                    <a:pt x="132" y="1"/>
                    <a:pt x="96" y="19"/>
                    <a:pt x="72" y="55"/>
                  </a:cubicBezTo>
                  <a:cubicBezTo>
                    <a:pt x="1" y="102"/>
                    <a:pt x="1" y="197"/>
                    <a:pt x="72" y="245"/>
                  </a:cubicBezTo>
                  <a:lnTo>
                    <a:pt x="263" y="459"/>
                  </a:lnTo>
                  <a:cubicBezTo>
                    <a:pt x="286" y="483"/>
                    <a:pt x="334" y="507"/>
                    <a:pt x="358" y="507"/>
                  </a:cubicBezTo>
                  <a:cubicBezTo>
                    <a:pt x="405" y="507"/>
                    <a:pt x="429" y="483"/>
                    <a:pt x="477" y="459"/>
                  </a:cubicBezTo>
                  <a:lnTo>
                    <a:pt x="667" y="245"/>
                  </a:lnTo>
                  <a:cubicBezTo>
                    <a:pt x="715" y="197"/>
                    <a:pt x="715" y="102"/>
                    <a:pt x="667" y="55"/>
                  </a:cubicBezTo>
                  <a:cubicBezTo>
                    <a:pt x="632" y="19"/>
                    <a:pt x="590" y="1"/>
                    <a:pt x="551" y="1"/>
                  </a:cubicBezTo>
                  <a:cubicBezTo>
                    <a:pt x="513" y="1"/>
                    <a:pt x="477" y="19"/>
                    <a:pt x="453" y="55"/>
                  </a:cubicBezTo>
                  <a:lnTo>
                    <a:pt x="358" y="150"/>
                  </a:lnTo>
                  <a:lnTo>
                    <a:pt x="263" y="55"/>
                  </a:lnTo>
                  <a:cubicBezTo>
                    <a:pt x="239" y="19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2815;p94">
              <a:extLst>
                <a:ext uri="{FF2B5EF4-FFF2-40B4-BE49-F238E27FC236}">
                  <a16:creationId xmlns:a16="http://schemas.microsoft.com/office/drawing/2014/main" id="{75757593-004B-4B1D-8138-0CAB416ECD5D}"/>
                </a:ext>
              </a:extLst>
            </p:cNvPr>
            <p:cNvSpPr/>
            <p:nvPr/>
          </p:nvSpPr>
          <p:spPr>
            <a:xfrm>
              <a:off x="4883051" y="2382744"/>
              <a:ext cx="24053" cy="16856"/>
            </a:xfrm>
            <a:custGeom>
              <a:avLst/>
              <a:gdLst/>
              <a:ahLst/>
              <a:cxnLst/>
              <a:rect l="l" t="t" r="r" b="b"/>
              <a:pathLst>
                <a:path w="715" h="490" extrusionOk="0">
                  <a:moveTo>
                    <a:pt x="164" y="1"/>
                  </a:moveTo>
                  <a:cubicBezTo>
                    <a:pt x="125" y="1"/>
                    <a:pt x="83" y="13"/>
                    <a:pt x="48" y="37"/>
                  </a:cubicBezTo>
                  <a:cubicBezTo>
                    <a:pt x="0" y="84"/>
                    <a:pt x="0" y="180"/>
                    <a:pt x="48" y="251"/>
                  </a:cubicBezTo>
                  <a:lnTo>
                    <a:pt x="238" y="442"/>
                  </a:lnTo>
                  <a:cubicBezTo>
                    <a:pt x="286" y="465"/>
                    <a:pt x="310" y="489"/>
                    <a:pt x="357" y="489"/>
                  </a:cubicBezTo>
                  <a:cubicBezTo>
                    <a:pt x="381" y="489"/>
                    <a:pt x="429" y="465"/>
                    <a:pt x="453" y="442"/>
                  </a:cubicBezTo>
                  <a:lnTo>
                    <a:pt x="667" y="251"/>
                  </a:lnTo>
                  <a:cubicBezTo>
                    <a:pt x="714" y="180"/>
                    <a:pt x="714" y="84"/>
                    <a:pt x="667" y="37"/>
                  </a:cubicBezTo>
                  <a:cubicBezTo>
                    <a:pt x="631" y="13"/>
                    <a:pt x="589" y="1"/>
                    <a:pt x="551" y="1"/>
                  </a:cubicBezTo>
                  <a:cubicBezTo>
                    <a:pt x="512" y="1"/>
                    <a:pt x="476" y="13"/>
                    <a:pt x="453" y="37"/>
                  </a:cubicBezTo>
                  <a:lnTo>
                    <a:pt x="357" y="132"/>
                  </a:lnTo>
                  <a:lnTo>
                    <a:pt x="262" y="37"/>
                  </a:lnTo>
                  <a:cubicBezTo>
                    <a:pt x="238" y="13"/>
                    <a:pt x="202" y="1"/>
                    <a:pt x="164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2816;p94">
              <a:extLst>
                <a:ext uri="{FF2B5EF4-FFF2-40B4-BE49-F238E27FC236}">
                  <a16:creationId xmlns:a16="http://schemas.microsoft.com/office/drawing/2014/main" id="{E064EA9E-2DFD-4EA3-B711-1609C3E46F7B}"/>
                </a:ext>
              </a:extLst>
            </p:cNvPr>
            <p:cNvSpPr/>
            <p:nvPr/>
          </p:nvSpPr>
          <p:spPr>
            <a:xfrm>
              <a:off x="4935899" y="2304106"/>
              <a:ext cx="24086" cy="16856"/>
            </a:xfrm>
            <a:custGeom>
              <a:avLst/>
              <a:gdLst/>
              <a:ahLst/>
              <a:cxnLst/>
              <a:rect l="l" t="t" r="r" b="b"/>
              <a:pathLst>
                <a:path w="716" h="490" extrusionOk="0">
                  <a:moveTo>
                    <a:pt x="168" y="1"/>
                  </a:moveTo>
                  <a:cubicBezTo>
                    <a:pt x="132" y="1"/>
                    <a:pt x="96" y="13"/>
                    <a:pt x="72" y="37"/>
                  </a:cubicBezTo>
                  <a:cubicBezTo>
                    <a:pt x="1" y="84"/>
                    <a:pt x="1" y="179"/>
                    <a:pt x="72" y="251"/>
                  </a:cubicBezTo>
                  <a:lnTo>
                    <a:pt x="263" y="441"/>
                  </a:lnTo>
                  <a:cubicBezTo>
                    <a:pt x="287" y="465"/>
                    <a:pt x="310" y="489"/>
                    <a:pt x="358" y="489"/>
                  </a:cubicBezTo>
                  <a:cubicBezTo>
                    <a:pt x="406" y="489"/>
                    <a:pt x="429" y="465"/>
                    <a:pt x="453" y="441"/>
                  </a:cubicBezTo>
                  <a:lnTo>
                    <a:pt x="668" y="251"/>
                  </a:lnTo>
                  <a:cubicBezTo>
                    <a:pt x="715" y="179"/>
                    <a:pt x="715" y="84"/>
                    <a:pt x="668" y="37"/>
                  </a:cubicBezTo>
                  <a:cubicBezTo>
                    <a:pt x="632" y="13"/>
                    <a:pt x="590" y="1"/>
                    <a:pt x="552" y="1"/>
                  </a:cubicBezTo>
                  <a:cubicBezTo>
                    <a:pt x="513" y="1"/>
                    <a:pt x="477" y="13"/>
                    <a:pt x="453" y="37"/>
                  </a:cubicBezTo>
                  <a:lnTo>
                    <a:pt x="358" y="132"/>
                  </a:lnTo>
                  <a:lnTo>
                    <a:pt x="263" y="37"/>
                  </a:lnTo>
                  <a:cubicBezTo>
                    <a:pt x="239" y="13"/>
                    <a:pt x="203" y="1"/>
                    <a:pt x="168" y="1"/>
                  </a:cubicBezTo>
                  <a:close/>
                </a:path>
              </a:pathLst>
            </a:custGeom>
            <a:solidFill>
              <a:srgbClr val="E4EA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" name="Прямоугольник с одним усеченным углом 17">
            <a:extLst>
              <a:ext uri="{FF2B5EF4-FFF2-40B4-BE49-F238E27FC236}">
                <a16:creationId xmlns:a16="http://schemas.microsoft.com/office/drawing/2014/main" id="{4E66C5A3-A3C5-30B4-C393-E9B38DD05805}"/>
              </a:ext>
            </a:extLst>
          </p:cNvPr>
          <p:cNvSpPr/>
          <p:nvPr/>
        </p:nvSpPr>
        <p:spPr>
          <a:xfrm>
            <a:off x="9217741" y="1396603"/>
            <a:ext cx="1504594" cy="1401168"/>
          </a:xfrm>
          <a:prstGeom prst="snip1Rect">
            <a:avLst/>
          </a:prstGeom>
          <a:solidFill>
            <a:schemeClr val="bg1">
              <a:alpha val="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345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599D4A-109F-4040-7C4F-70E4227AA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A2DE663-AD99-0223-EC12-C46857B8AE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18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700F88-E7B3-3E5F-CF65-9435C382C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Будущее сервиса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C5D6EE71-90D7-5C35-ED2F-8C11EF5C7B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Расширение задачи через разработку модели для обнаружения патологий, используя класс задач </a:t>
            </a:r>
            <a:r>
              <a:rPr lang="en-US" dirty="0"/>
              <a:t>Object detection</a:t>
            </a:r>
          </a:p>
          <a:p>
            <a:r>
              <a:rPr lang="ru-RU" dirty="0"/>
              <a:t>Собрать консорциум врачей для разметки данных с масками для точечного определения патологий</a:t>
            </a:r>
          </a:p>
          <a:p>
            <a:r>
              <a:rPr lang="ru-RU" dirty="0"/>
              <a:t>Улучшение работы сервиса через подключение </a:t>
            </a:r>
            <a:r>
              <a:rPr lang="en-US" dirty="0"/>
              <a:t>RabbitMQ </a:t>
            </a:r>
            <a:r>
              <a:rPr lang="ru-RU" dirty="0"/>
              <a:t>для фоновых задач</a:t>
            </a:r>
          </a:p>
          <a:p>
            <a:r>
              <a:rPr lang="ru-RU" dirty="0"/>
              <a:t>Разработка функционала, упрощающего работу врачей и радиологов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97C5C0-24FE-DFAA-44DA-1E0AF4BC74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450" y="3159532"/>
            <a:ext cx="4705350" cy="356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081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3364C91-A0F2-CAAC-1F23-9F8A6B37A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19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D78F8D-12D7-2BC8-3DDB-B6E163ECB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63FB7BF-D99B-3E60-F3DD-C6589CAFF1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Модель превзошла ожидания по точности и метрикам</a:t>
            </a:r>
          </a:p>
          <a:p>
            <a:r>
              <a:rPr lang="ru-RU" dirty="0"/>
              <a:t>Высокая скорость обработки исследований</a:t>
            </a:r>
          </a:p>
          <a:p>
            <a:r>
              <a:rPr lang="ru-RU" dirty="0"/>
              <a:t>Нам удалось сделать сервис таким, каким мы его хотели видеть</a:t>
            </a:r>
          </a:p>
          <a:p>
            <a:r>
              <a:rPr lang="ru-RU" dirty="0"/>
              <a:t>Расширение функционала сервиса и удобство для пользователя – наши ценности и цели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AE6B21-7FD7-C2B9-07EF-10395DCAD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025" y="2921008"/>
            <a:ext cx="380047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844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Команда «</a:t>
            </a:r>
            <a:r>
              <a:rPr lang="en-US" dirty="0">
                <a:solidFill>
                  <a:srgbClr val="F92571"/>
                </a:solidFill>
              </a:rPr>
              <a:t>Fractalis</a:t>
            </a:r>
            <a:r>
              <a:rPr lang="ru-RU" dirty="0">
                <a:solidFill>
                  <a:srgbClr val="F92571"/>
                </a:solidFill>
              </a:rPr>
              <a:t>»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711F3D1-6A7C-417C-88B0-D92130FE9557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ru-RU" dirty="0"/>
              <a:t>Слайды 3-5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6CFDA1A-32AF-41E1-A34D-F85A5B0EDD0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Постановка задачи и пайплайн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CCF47ED-F081-41D2-846B-E1D156AA031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ru-RU" dirty="0"/>
              <a:t>Слайды 6-9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19BEAF1A-2D42-4D98-AD35-7280D52BED88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Модель и эксперименты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50E54373-F1CE-490F-A9AC-455CC1CA7076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ru-RU" dirty="0"/>
              <a:t>Слайды 10-12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D072020D-E8F8-4E9E-BBDB-08E0FF7D7841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Сервис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F21454E5-F292-4891-9D68-0D517469836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ru-RU" dirty="0"/>
              <a:t>Слайды 13-17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ED966D9B-CCFE-4200-A5EC-3EB869FCB8C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Будущее сервиса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C1D06240-647F-427A-8B8C-091F9721E642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ru-RU" dirty="0"/>
              <a:t>Слайд 18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0A4B9D71-43CE-4C1C-BF7F-B60A8B57821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Заключение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FB764737-E500-486A-BC57-2CFC01C3D8B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ru-RU" dirty="0"/>
              <a:t>Слайд 19</a:t>
            </a:r>
          </a:p>
          <a:p>
            <a:endParaRPr lang="ru-RU" dirty="0"/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50" y="421226"/>
            <a:ext cx="9862734" cy="376138"/>
          </a:xfrm>
        </p:spPr>
        <p:txBody>
          <a:bodyPr/>
          <a:lstStyle/>
          <a:p>
            <a:r>
              <a:rPr lang="ru-RU" dirty="0"/>
              <a:t>Оглавление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83D68FBC-5A9C-4BE2-A173-8FBC9296615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F7796DA3-237A-4B69-B5A0-A321BB471A9B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01D31CD5-C50F-4F9F-AFD3-E6609DC7BFA0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D87BAA27-328A-476A-8933-B54F5113B8B6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Текст 18">
            <a:extLst>
              <a:ext uri="{FF2B5EF4-FFF2-40B4-BE49-F238E27FC236}">
                <a16:creationId xmlns:a16="http://schemas.microsoft.com/office/drawing/2014/main" id="{7AFF5BE7-0C00-42D9-8BA8-D1F40F4F4492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82867CCA-8241-4FD6-A117-F3A419838853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9842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C43D41-B8B7-8ED8-49BF-C1BB45BE2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F3088F0E-4935-C273-0BA3-6DBB3C1221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20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5E0169-3988-D6B3-7272-1178E54DCF1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945541" y="2070100"/>
            <a:ext cx="5541233" cy="1654175"/>
          </a:xfrm>
        </p:spPr>
        <p:txBody>
          <a:bodyPr/>
          <a:lstStyle/>
          <a:p>
            <a:pPr algn="ctr"/>
            <a:r>
              <a:rPr lang="ru-RU" sz="2400" dirty="0">
                <a:solidFill>
                  <a:srgbClr val="EF257A"/>
                </a:solidFill>
                <a:latin typeface="+mn-lt"/>
              </a:rPr>
              <a:t>Спасибо за внимание! </a:t>
            </a: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FD3DF364-0F97-16ED-91A1-463DB9DE7065}"/>
              </a:ext>
            </a:extLst>
          </p:cNvPr>
          <p:cNvGrpSpPr/>
          <p:nvPr/>
        </p:nvGrpSpPr>
        <p:grpSpPr>
          <a:xfrm>
            <a:off x="308835" y="331639"/>
            <a:ext cx="8541431" cy="910049"/>
            <a:chOff x="172911" y="238267"/>
            <a:chExt cx="8541431" cy="910049"/>
          </a:xfrm>
        </p:grpSpPr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id="{77539EEF-104C-FFC7-6731-2A7F266513FE}"/>
                </a:ext>
              </a:extLst>
            </p:cNvPr>
            <p:cNvCxnSpPr>
              <a:cxnSpLocks/>
            </p:cNvCxnSpPr>
            <p:nvPr/>
          </p:nvCxnSpPr>
          <p:spPr>
            <a:xfrm>
              <a:off x="1416975" y="797364"/>
              <a:ext cx="7297367" cy="0"/>
            </a:xfrm>
            <a:prstGeom prst="line">
              <a:avLst/>
            </a:prstGeom>
            <a:ln w="9525">
              <a:solidFill>
                <a:schemeClr val="bg1"/>
              </a:solidFill>
              <a:prstDash val="soli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5A947E38-2370-31E0-8DF1-5A3A522B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2911" y="238267"/>
              <a:ext cx="1510682" cy="9100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8823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AC977F-019F-1EBC-A1EC-CEAA645B5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ADFA4405-6EC1-3A52-92A7-2CA2130BB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A8302BF4-F579-F30C-0D0B-9EC587DE2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14" y="449787"/>
            <a:ext cx="9862734" cy="376138"/>
          </a:xfrm>
        </p:spPr>
        <p:txBody>
          <a:bodyPr/>
          <a:lstStyle/>
          <a:p>
            <a:r>
              <a:rPr lang="ru-RU" dirty="0">
                <a:latin typeface="+mn-lt"/>
              </a:rPr>
              <a:t>Команда «</a:t>
            </a:r>
            <a:r>
              <a:rPr lang="en-US" dirty="0">
                <a:latin typeface="+mn-lt"/>
              </a:rPr>
              <a:t>Fractalis</a:t>
            </a:r>
            <a:r>
              <a:rPr lang="ru-RU" dirty="0">
                <a:latin typeface="+mn-lt"/>
              </a:rPr>
              <a:t>»</a:t>
            </a:r>
          </a:p>
        </p:txBody>
      </p:sp>
      <p:sp>
        <p:nvSpPr>
          <p:cNvPr id="48" name="Прямоугольник с одним усеченным углом 2">
            <a:extLst>
              <a:ext uri="{FF2B5EF4-FFF2-40B4-BE49-F238E27FC236}">
                <a16:creationId xmlns:a16="http://schemas.microsoft.com/office/drawing/2014/main" id="{5A6E9F94-4D5D-C585-678D-AEC74E209AE9}"/>
              </a:ext>
            </a:extLst>
          </p:cNvPr>
          <p:cNvSpPr/>
          <p:nvPr/>
        </p:nvSpPr>
        <p:spPr>
          <a:xfrm>
            <a:off x="6112982" y="1016000"/>
            <a:ext cx="5744056" cy="2413000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49" name="Прямоугольник с двумя учесеченными противолежащими углами 3">
            <a:extLst>
              <a:ext uri="{FF2B5EF4-FFF2-40B4-BE49-F238E27FC236}">
                <a16:creationId xmlns:a16="http://schemas.microsoft.com/office/drawing/2014/main" id="{0F68303D-54FF-ACA4-44B5-A8BC30885CC1}"/>
              </a:ext>
            </a:extLst>
          </p:cNvPr>
          <p:cNvSpPr/>
          <p:nvPr/>
        </p:nvSpPr>
        <p:spPr>
          <a:xfrm>
            <a:off x="371214" y="2798958"/>
            <a:ext cx="5364424" cy="1343098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50" name="Текст 8">
            <a:extLst>
              <a:ext uri="{FF2B5EF4-FFF2-40B4-BE49-F238E27FC236}">
                <a16:creationId xmlns:a16="http://schemas.microsoft.com/office/drawing/2014/main" id="{0DAD5381-D6FF-E270-C550-F709C67FC4F0}"/>
              </a:ext>
            </a:extLst>
          </p:cNvPr>
          <p:cNvSpPr txBox="1">
            <a:spLocks/>
          </p:cNvSpPr>
          <p:nvPr/>
        </p:nvSpPr>
        <p:spPr>
          <a:xfrm>
            <a:off x="1194901" y="3401467"/>
            <a:ext cx="3717046" cy="516029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Char char="•"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Сервис для выявления компьютерных томографий органов грудной клетки без патологий</a:t>
            </a:r>
            <a:endParaRPr lang="ru-RU" sz="1400" dirty="0"/>
          </a:p>
        </p:txBody>
      </p:sp>
      <p:sp>
        <p:nvSpPr>
          <p:cNvPr id="51" name="Текст 8">
            <a:extLst>
              <a:ext uri="{FF2B5EF4-FFF2-40B4-BE49-F238E27FC236}">
                <a16:creationId xmlns:a16="http://schemas.microsoft.com/office/drawing/2014/main" id="{C6C10887-B065-00F7-FC7C-80C5CA94ED0B}"/>
              </a:ext>
            </a:extLst>
          </p:cNvPr>
          <p:cNvSpPr txBox="1">
            <a:spLocks/>
          </p:cNvSpPr>
          <p:nvPr/>
        </p:nvSpPr>
        <p:spPr>
          <a:xfrm>
            <a:off x="1558339" y="2996161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Наименование задачи:</a:t>
            </a:r>
          </a:p>
        </p:txBody>
      </p:sp>
      <p:sp>
        <p:nvSpPr>
          <p:cNvPr id="52" name="Прямоугольник с двумя учесеченными противолежащими углами 6">
            <a:extLst>
              <a:ext uri="{FF2B5EF4-FFF2-40B4-BE49-F238E27FC236}">
                <a16:creationId xmlns:a16="http://schemas.microsoft.com/office/drawing/2014/main" id="{5F2AB8BA-E658-1820-BEA1-554DCF5CBFFE}"/>
              </a:ext>
            </a:extLst>
          </p:cNvPr>
          <p:cNvSpPr/>
          <p:nvPr/>
        </p:nvSpPr>
        <p:spPr>
          <a:xfrm>
            <a:off x="371214" y="4336253"/>
            <a:ext cx="5364424" cy="1864523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53" name="Текст 8">
            <a:extLst>
              <a:ext uri="{FF2B5EF4-FFF2-40B4-BE49-F238E27FC236}">
                <a16:creationId xmlns:a16="http://schemas.microsoft.com/office/drawing/2014/main" id="{7762BA6E-31F9-CD0E-55AA-5E9632B589E2}"/>
              </a:ext>
            </a:extLst>
          </p:cNvPr>
          <p:cNvSpPr txBox="1">
            <a:spLocks/>
          </p:cNvSpPr>
          <p:nvPr/>
        </p:nvSpPr>
        <p:spPr>
          <a:xfrm>
            <a:off x="580642" y="4950119"/>
            <a:ext cx="4945565" cy="107852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r>
              <a:rPr lang="ru-RU" dirty="0"/>
              <a:t>Суть проекта – создать сервис для облегчения работы врачей и радиологов при анализе КТ-снимков грудной клетки за счёт определения, есть ли в данном исследовании патология или нет. </a:t>
            </a:r>
          </a:p>
          <a:p>
            <a:pPr marL="0" indent="0" algn="ctr">
              <a:buFont typeface="Wingdings" pitchFamily="2" charset="2"/>
              <a:buNone/>
            </a:pPr>
            <a:r>
              <a:rPr lang="ru-RU" dirty="0"/>
              <a:t>Модель – </a:t>
            </a:r>
            <a:r>
              <a:rPr lang="en-US" dirty="0" err="1"/>
              <a:t>ViT</a:t>
            </a:r>
            <a:r>
              <a:rPr lang="ru-RU" dirty="0"/>
              <a:t> различает снимки с патологиями и с помощью статистических методов выносится решение, здоровая ли грудная клетка.</a:t>
            </a:r>
          </a:p>
          <a:p>
            <a:pPr marL="0" indent="0" algn="ctr">
              <a:buFont typeface="Wingdings" pitchFamily="2" charset="2"/>
              <a:buNone/>
            </a:pPr>
            <a:endParaRPr lang="ru-RU" dirty="0"/>
          </a:p>
        </p:txBody>
      </p:sp>
      <p:sp>
        <p:nvSpPr>
          <p:cNvPr id="54" name="Текст 8">
            <a:extLst>
              <a:ext uri="{FF2B5EF4-FFF2-40B4-BE49-F238E27FC236}">
                <a16:creationId xmlns:a16="http://schemas.microsoft.com/office/drawing/2014/main" id="{B225D01C-1912-A1AE-6436-24710443FCD2}"/>
              </a:ext>
            </a:extLst>
          </p:cNvPr>
          <p:cNvSpPr txBox="1">
            <a:spLocks/>
          </p:cNvSpPr>
          <p:nvPr/>
        </p:nvSpPr>
        <p:spPr>
          <a:xfrm>
            <a:off x="1558339" y="4544813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Описание решения:</a:t>
            </a:r>
          </a:p>
        </p:txBody>
      </p:sp>
      <p:sp>
        <p:nvSpPr>
          <p:cNvPr id="55" name="Прямоугольник с двумя учесеченными противолежащими углами 9">
            <a:extLst>
              <a:ext uri="{FF2B5EF4-FFF2-40B4-BE49-F238E27FC236}">
                <a16:creationId xmlns:a16="http://schemas.microsoft.com/office/drawing/2014/main" id="{90BC0168-79A5-E4E2-1CB9-513A32A8162D}"/>
              </a:ext>
            </a:extLst>
          </p:cNvPr>
          <p:cNvSpPr/>
          <p:nvPr/>
        </p:nvSpPr>
        <p:spPr>
          <a:xfrm>
            <a:off x="6096000" y="3619076"/>
            <a:ext cx="5761038" cy="25817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56" name="Текст 8">
            <a:extLst>
              <a:ext uri="{FF2B5EF4-FFF2-40B4-BE49-F238E27FC236}">
                <a16:creationId xmlns:a16="http://schemas.microsoft.com/office/drawing/2014/main" id="{C6AC0045-DD95-4A83-C0B9-E6538ACAD0B0}"/>
              </a:ext>
            </a:extLst>
          </p:cNvPr>
          <p:cNvSpPr txBox="1">
            <a:spLocks/>
          </p:cNvSpPr>
          <p:nvPr/>
        </p:nvSpPr>
        <p:spPr>
          <a:xfrm>
            <a:off x="6474783" y="4375230"/>
            <a:ext cx="4945565" cy="107852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Привлекая консорциум врачей-экспертов в анализе КТ-снимков для разметки изображений, возможно создать более точную модель, которая полностью автоматизирует распознавание и развитие патологий грудной клетки и других органов.</a:t>
            </a:r>
          </a:p>
        </p:txBody>
      </p:sp>
      <p:sp>
        <p:nvSpPr>
          <p:cNvPr id="57" name="Текст 8">
            <a:extLst>
              <a:ext uri="{FF2B5EF4-FFF2-40B4-BE49-F238E27FC236}">
                <a16:creationId xmlns:a16="http://schemas.microsoft.com/office/drawing/2014/main" id="{422EFB4F-16FE-F7EC-70E6-6C57D170EEDB}"/>
              </a:ext>
            </a:extLst>
          </p:cNvPr>
          <p:cNvSpPr txBox="1">
            <a:spLocks/>
          </p:cNvSpPr>
          <p:nvPr/>
        </p:nvSpPr>
        <p:spPr>
          <a:xfrm>
            <a:off x="6163496" y="3846321"/>
            <a:ext cx="5629858" cy="52890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Дальнейшее развитие</a:t>
            </a:r>
          </a:p>
        </p:txBody>
      </p:sp>
      <p:sp>
        <p:nvSpPr>
          <p:cNvPr id="58" name="Прямоугольник с двумя учесеченными противолежащими углами 12">
            <a:extLst>
              <a:ext uri="{FF2B5EF4-FFF2-40B4-BE49-F238E27FC236}">
                <a16:creationId xmlns:a16="http://schemas.microsoft.com/office/drawing/2014/main" id="{1F5EC677-48A0-F775-A121-B46996D056B6}"/>
              </a:ext>
            </a:extLst>
          </p:cNvPr>
          <p:cNvSpPr/>
          <p:nvPr/>
        </p:nvSpPr>
        <p:spPr>
          <a:xfrm>
            <a:off x="371214" y="1028032"/>
            <a:ext cx="5364424" cy="1576729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59" name="Текст 8">
            <a:extLst>
              <a:ext uri="{FF2B5EF4-FFF2-40B4-BE49-F238E27FC236}">
                <a16:creationId xmlns:a16="http://schemas.microsoft.com/office/drawing/2014/main" id="{676F99AA-4FC2-A293-4A58-59173A6586F6}"/>
              </a:ext>
            </a:extLst>
          </p:cNvPr>
          <p:cNvSpPr txBox="1">
            <a:spLocks/>
          </p:cNvSpPr>
          <p:nvPr/>
        </p:nvSpPr>
        <p:spPr>
          <a:xfrm>
            <a:off x="702554" y="1495848"/>
            <a:ext cx="4348812" cy="101512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Москва, Чебоксары</a:t>
            </a:r>
          </a:p>
          <a:p>
            <a:r>
              <a:rPr lang="ru-RU" dirty="0"/>
              <a:t>2 участников</a:t>
            </a:r>
          </a:p>
          <a:p>
            <a:r>
              <a:rPr lang="ru-RU" dirty="0"/>
              <a:t>Капитан – Даниил Шумаков</a:t>
            </a:r>
          </a:p>
        </p:txBody>
      </p:sp>
      <p:sp>
        <p:nvSpPr>
          <p:cNvPr id="60" name="Текст 8">
            <a:extLst>
              <a:ext uri="{FF2B5EF4-FFF2-40B4-BE49-F238E27FC236}">
                <a16:creationId xmlns:a16="http://schemas.microsoft.com/office/drawing/2014/main" id="{87E0F33C-492D-A012-9738-36F765112B81}"/>
              </a:ext>
            </a:extLst>
          </p:cNvPr>
          <p:cNvSpPr txBox="1">
            <a:spLocks/>
          </p:cNvSpPr>
          <p:nvPr/>
        </p:nvSpPr>
        <p:spPr>
          <a:xfrm>
            <a:off x="1558339" y="1179389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О команде</a:t>
            </a:r>
          </a:p>
        </p:txBody>
      </p:sp>
      <p:pic>
        <p:nvPicPr>
          <p:cNvPr id="61" name="Picture Placeholder 42">
            <a:extLst>
              <a:ext uri="{FF2B5EF4-FFF2-40B4-BE49-F238E27FC236}">
                <a16:creationId xmlns:a16="http://schemas.microsoft.com/office/drawing/2014/main" id="{BD1D194F-A079-4A9F-281E-271012793B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24" b="14824"/>
          <a:stretch>
            <a:fillRect/>
          </a:stretch>
        </p:blipFill>
        <p:spPr>
          <a:xfrm>
            <a:off x="6922763" y="1270564"/>
            <a:ext cx="1839623" cy="1725597"/>
          </a:xfrm>
          <a:prstGeom prst="rect">
            <a:avLst/>
          </a:prstGeom>
        </p:spPr>
      </p:pic>
      <p:pic>
        <p:nvPicPr>
          <p:cNvPr id="62" name="Picture Placeholder 40">
            <a:extLst>
              <a:ext uri="{FF2B5EF4-FFF2-40B4-BE49-F238E27FC236}">
                <a16:creationId xmlns:a16="http://schemas.microsoft.com/office/drawing/2014/main" id="{39516895-7815-55D5-134C-2EB0D4BEC7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4" b="1594"/>
          <a:stretch>
            <a:fillRect/>
          </a:stretch>
        </p:blipFill>
        <p:spPr>
          <a:xfrm>
            <a:off x="8794038" y="1272466"/>
            <a:ext cx="1839623" cy="1723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47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7CBF3C-703B-525B-1183-A3C44A9AC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с двумя учесеченными противолежащими углами 19">
            <a:extLst>
              <a:ext uri="{FF2B5EF4-FFF2-40B4-BE49-F238E27FC236}">
                <a16:creationId xmlns:a16="http://schemas.microsoft.com/office/drawing/2014/main" id="{729E1FCB-4DBD-EBEF-5FF6-C733FA7601E9}"/>
              </a:ext>
            </a:extLst>
          </p:cNvPr>
          <p:cNvSpPr/>
          <p:nvPr/>
        </p:nvSpPr>
        <p:spPr>
          <a:xfrm>
            <a:off x="3966294" y="3429000"/>
            <a:ext cx="2370494" cy="2847981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Даниил Шумаков</a:t>
            </a:r>
          </a:p>
        </p:txBody>
      </p:sp>
      <p:sp>
        <p:nvSpPr>
          <p:cNvPr id="21" name="Прямоугольник с двумя учесеченными противолежащими углами 20">
            <a:extLst>
              <a:ext uri="{FF2B5EF4-FFF2-40B4-BE49-F238E27FC236}">
                <a16:creationId xmlns:a16="http://schemas.microsoft.com/office/drawing/2014/main" id="{F69CAA7B-6D88-6FB4-6CF4-CC5C6555DB74}"/>
              </a:ext>
            </a:extLst>
          </p:cNvPr>
          <p:cNvSpPr/>
          <p:nvPr/>
        </p:nvSpPr>
        <p:spPr>
          <a:xfrm>
            <a:off x="6640156" y="3429000"/>
            <a:ext cx="2370494" cy="2847981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Александр Игнатьев</a:t>
            </a:r>
          </a:p>
        </p:txBody>
      </p:sp>
      <p:sp>
        <p:nvSpPr>
          <p:cNvPr id="12" name="Прямоугольник с одним усеченным углом 11">
            <a:extLst>
              <a:ext uri="{FF2B5EF4-FFF2-40B4-BE49-F238E27FC236}">
                <a16:creationId xmlns:a16="http://schemas.microsoft.com/office/drawing/2014/main" id="{66F0530D-440E-7E22-B424-4CDC26391D71}"/>
              </a:ext>
            </a:extLst>
          </p:cNvPr>
          <p:cNvSpPr/>
          <p:nvPr/>
        </p:nvSpPr>
        <p:spPr>
          <a:xfrm>
            <a:off x="6640156" y="1144298"/>
            <a:ext cx="2370494" cy="2172325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0" name="Прямоугольник с одним усеченным углом 9">
            <a:extLst>
              <a:ext uri="{FF2B5EF4-FFF2-40B4-BE49-F238E27FC236}">
                <a16:creationId xmlns:a16="http://schemas.microsoft.com/office/drawing/2014/main" id="{F46562E5-4D0B-D97C-1B94-0C43A3EF4AC3}"/>
              </a:ext>
            </a:extLst>
          </p:cNvPr>
          <p:cNvSpPr/>
          <p:nvPr/>
        </p:nvSpPr>
        <p:spPr>
          <a:xfrm>
            <a:off x="3966294" y="1144298"/>
            <a:ext cx="2370494" cy="2172325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68EEB0E-AA58-0DC3-2C7F-2E10B60D01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41" name="Picture Placeholder 40">
            <a:extLst>
              <a:ext uri="{FF2B5EF4-FFF2-40B4-BE49-F238E27FC236}">
                <a16:creationId xmlns:a16="http://schemas.microsoft.com/office/drawing/2014/main" id="{8BAD35EC-9445-3E11-8560-FA4872BB08E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4" b="1594"/>
          <a:stretch>
            <a:fillRect/>
          </a:stretch>
        </p:blipFill>
        <p:spPr>
          <a:xfrm>
            <a:off x="6825018" y="1369827"/>
            <a:ext cx="1839623" cy="1723695"/>
          </a:xfrm>
        </p:spPr>
      </p:pic>
      <p:pic>
        <p:nvPicPr>
          <p:cNvPr id="43" name="Picture Placeholder 42">
            <a:extLst>
              <a:ext uri="{FF2B5EF4-FFF2-40B4-BE49-F238E27FC236}">
                <a16:creationId xmlns:a16="http://schemas.microsoft.com/office/drawing/2014/main" id="{8E7D482E-FDDB-7901-796C-7EB2F56E0E24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24" b="14824"/>
          <a:stretch>
            <a:fillRect/>
          </a:stretch>
        </p:blipFill>
        <p:spPr>
          <a:xfrm>
            <a:off x="4187824" y="1369661"/>
            <a:ext cx="1839623" cy="1725597"/>
          </a:xfrm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F414537A-BD4E-03F4-D76B-5604BE09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14" y="449787"/>
            <a:ext cx="9862734" cy="376138"/>
          </a:xfrm>
        </p:spPr>
        <p:txBody>
          <a:bodyPr/>
          <a:lstStyle/>
          <a:p>
            <a:r>
              <a:rPr lang="ru-RU" dirty="0">
                <a:latin typeface="+mn-lt"/>
              </a:rPr>
              <a:t>Команда «</a:t>
            </a:r>
            <a:r>
              <a:rPr lang="en-US" dirty="0">
                <a:latin typeface="+mn-lt"/>
              </a:rPr>
              <a:t>Fractalis</a:t>
            </a:r>
            <a:r>
              <a:rPr lang="ru-RU" dirty="0">
                <a:latin typeface="+mn-lt"/>
              </a:rPr>
              <a:t>»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7E30008F-AFC8-0FCC-C9E1-F5914C46E0C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043268" y="4314794"/>
            <a:ext cx="2206998" cy="1887266"/>
          </a:xfrm>
        </p:spPr>
        <p:txBody>
          <a:bodyPr/>
          <a:lstStyle/>
          <a:p>
            <a:r>
              <a:rPr lang="en-US" dirty="0"/>
              <a:t>Data Scientist</a:t>
            </a:r>
            <a:endParaRPr lang="ru-RU" dirty="0"/>
          </a:p>
          <a:p>
            <a:r>
              <a:rPr lang="en-US" dirty="0"/>
              <a:t>@DanielShumakov</a:t>
            </a:r>
            <a:endParaRPr lang="ru-RU" dirty="0"/>
          </a:p>
          <a:p>
            <a:r>
              <a:rPr lang="en-US" dirty="0"/>
              <a:t>+7 906 387 9897</a:t>
            </a:r>
            <a:endParaRPr lang="ru-RU" dirty="0"/>
          </a:p>
          <a:p>
            <a:endParaRPr lang="ru-RU" dirty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8E3F7E87-31A5-6EB9-6781-C26DDFFE99E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726628" y="4314794"/>
            <a:ext cx="2206998" cy="1887266"/>
          </a:xfrm>
        </p:spPr>
        <p:txBody>
          <a:bodyPr/>
          <a:lstStyle/>
          <a:p>
            <a:r>
              <a:rPr lang="en-US" dirty="0"/>
              <a:t>Backend Developer</a:t>
            </a:r>
            <a:endParaRPr lang="ru-RU" dirty="0"/>
          </a:p>
          <a:p>
            <a:r>
              <a:rPr lang="en-US" dirty="0"/>
              <a:t>@pavesso</a:t>
            </a:r>
            <a:endParaRPr lang="ru-RU" dirty="0"/>
          </a:p>
          <a:p>
            <a:r>
              <a:rPr lang="ru-RU" dirty="0"/>
              <a:t>+7 965 684 6461</a:t>
            </a:r>
          </a:p>
        </p:txBody>
      </p:sp>
    </p:spTree>
    <p:extLst>
      <p:ext uri="{BB962C8B-B14F-4D97-AF65-F5344CB8AC3E}">
        <p14:creationId xmlns:p14="http://schemas.microsoft.com/office/powerpoint/2010/main" val="3217156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12D283-FCC2-40D9-9CEA-EF1BD3595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74006CB4-BD4D-EF41-3DCA-EDB126B84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9F7DE1A9-1AD8-0498-5446-8F5D40911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214" y="449787"/>
            <a:ext cx="9862734" cy="376138"/>
          </a:xfrm>
        </p:spPr>
        <p:txBody>
          <a:bodyPr/>
          <a:lstStyle/>
          <a:p>
            <a:r>
              <a:rPr lang="ru-RU" dirty="0">
                <a:latin typeface="+mn-lt"/>
              </a:rPr>
              <a:t>Команда «</a:t>
            </a:r>
            <a:r>
              <a:rPr lang="en-US" dirty="0">
                <a:latin typeface="+mn-lt"/>
              </a:rPr>
              <a:t>Fractalis</a:t>
            </a:r>
            <a:r>
              <a:rPr lang="ru-RU" dirty="0">
                <a:latin typeface="+mn-lt"/>
              </a:rPr>
              <a:t>»</a:t>
            </a:r>
          </a:p>
        </p:txBody>
      </p:sp>
      <p:sp>
        <p:nvSpPr>
          <p:cNvPr id="35" name="Прямоугольник с двумя учесеченными противолежащими углами 34">
            <a:extLst>
              <a:ext uri="{FF2B5EF4-FFF2-40B4-BE49-F238E27FC236}">
                <a16:creationId xmlns:a16="http://schemas.microsoft.com/office/drawing/2014/main" id="{3982CAB9-CDEF-3A8E-5FFE-F886E7DC8FAC}"/>
              </a:ext>
            </a:extLst>
          </p:cNvPr>
          <p:cNvSpPr/>
          <p:nvPr/>
        </p:nvSpPr>
        <p:spPr>
          <a:xfrm>
            <a:off x="371214" y="1016000"/>
            <a:ext cx="5364424" cy="25817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37" name="Текст 8">
            <a:extLst>
              <a:ext uri="{FF2B5EF4-FFF2-40B4-BE49-F238E27FC236}">
                <a16:creationId xmlns:a16="http://schemas.microsoft.com/office/drawing/2014/main" id="{C7B87D78-5037-F48A-F05C-8E80D4A5A4D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40513" y="1708397"/>
            <a:ext cx="4425822" cy="9342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dirty="0"/>
              <a:t>До основания команды в 2025 году участвовали и занимали места на хакатонах. В частности, 2 место на ЛЦТ-2023 с задачей от компании Самолет</a:t>
            </a:r>
          </a:p>
        </p:txBody>
      </p:sp>
      <p:sp>
        <p:nvSpPr>
          <p:cNvPr id="38" name="Текст 8">
            <a:extLst>
              <a:ext uri="{FF2B5EF4-FFF2-40B4-BE49-F238E27FC236}">
                <a16:creationId xmlns:a16="http://schemas.microsoft.com/office/drawing/2014/main" id="{BAD76A99-219B-023F-35AA-74EDFF6A51FC}"/>
              </a:ext>
            </a:extLst>
          </p:cNvPr>
          <p:cNvSpPr txBox="1">
            <a:spLocks/>
          </p:cNvSpPr>
          <p:nvPr/>
        </p:nvSpPr>
        <p:spPr>
          <a:xfrm>
            <a:off x="1558339" y="1279645"/>
            <a:ext cx="2990173" cy="3539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Краткая история команды:</a:t>
            </a:r>
          </a:p>
        </p:txBody>
      </p:sp>
      <p:sp>
        <p:nvSpPr>
          <p:cNvPr id="39" name="Прямоугольник с двумя учесеченными противолежащими углами 38">
            <a:extLst>
              <a:ext uri="{FF2B5EF4-FFF2-40B4-BE49-F238E27FC236}">
                <a16:creationId xmlns:a16="http://schemas.microsoft.com/office/drawing/2014/main" id="{1E07537C-8583-F5E2-35CB-73C7FC251F50}"/>
              </a:ext>
            </a:extLst>
          </p:cNvPr>
          <p:cNvSpPr/>
          <p:nvPr/>
        </p:nvSpPr>
        <p:spPr>
          <a:xfrm>
            <a:off x="371214" y="3936163"/>
            <a:ext cx="11485824" cy="2264611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40" name="Текст 8">
            <a:extLst>
              <a:ext uri="{FF2B5EF4-FFF2-40B4-BE49-F238E27FC236}">
                <a16:creationId xmlns:a16="http://schemas.microsoft.com/office/drawing/2014/main" id="{A812662F-49C9-0A37-1671-EE5E187C65D2}"/>
              </a:ext>
            </a:extLst>
          </p:cNvPr>
          <p:cNvSpPr txBox="1">
            <a:spLocks/>
          </p:cNvSpPr>
          <p:nvPr/>
        </p:nvSpPr>
        <p:spPr>
          <a:xfrm>
            <a:off x="2469576" y="4905560"/>
            <a:ext cx="7318749" cy="10553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Самое сложное было найти хорошие данные в открытом доступе для обучения точной модели, ведь качественные данные плюс хорошая архитектура и грамотная оценка метрик – залог успеха построения модели!</a:t>
            </a:r>
          </a:p>
          <a:p>
            <a:pPr marL="0" indent="0" algn="ctr">
              <a:buNone/>
            </a:pPr>
            <a:r>
              <a:rPr lang="ru-RU" dirty="0"/>
              <a:t>А еще мы хотели сделать быстро и идеально!</a:t>
            </a:r>
          </a:p>
        </p:txBody>
      </p:sp>
      <p:sp>
        <p:nvSpPr>
          <p:cNvPr id="41" name="Текст 8">
            <a:extLst>
              <a:ext uri="{FF2B5EF4-FFF2-40B4-BE49-F238E27FC236}">
                <a16:creationId xmlns:a16="http://schemas.microsoft.com/office/drawing/2014/main" id="{1AF2119E-43D8-37AF-C511-A59B0DD883B0}"/>
              </a:ext>
            </a:extLst>
          </p:cNvPr>
          <p:cNvSpPr txBox="1">
            <a:spLocks/>
          </p:cNvSpPr>
          <p:nvPr/>
        </p:nvSpPr>
        <p:spPr>
          <a:xfrm>
            <a:off x="716692" y="4176037"/>
            <a:ext cx="10824519" cy="567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С какими основными сложностями или вызовами </a:t>
            </a:r>
          </a:p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вы столкнулись и как их преодолели?</a:t>
            </a:r>
          </a:p>
        </p:txBody>
      </p:sp>
      <p:sp>
        <p:nvSpPr>
          <p:cNvPr id="42" name="Прямоугольник с двумя учесеченными противолежащими углами 41">
            <a:extLst>
              <a:ext uri="{FF2B5EF4-FFF2-40B4-BE49-F238E27FC236}">
                <a16:creationId xmlns:a16="http://schemas.microsoft.com/office/drawing/2014/main" id="{A3083F99-8301-BC13-38FA-1AC792139512}"/>
              </a:ext>
            </a:extLst>
          </p:cNvPr>
          <p:cNvSpPr/>
          <p:nvPr/>
        </p:nvSpPr>
        <p:spPr>
          <a:xfrm>
            <a:off x="6096000" y="1016000"/>
            <a:ext cx="5761038" cy="25817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43" name="Текст 8">
            <a:extLst>
              <a:ext uri="{FF2B5EF4-FFF2-40B4-BE49-F238E27FC236}">
                <a16:creationId xmlns:a16="http://schemas.microsoft.com/office/drawing/2014/main" id="{819ADE62-86A0-41CF-FEBE-6AC207E6AB95}"/>
              </a:ext>
            </a:extLst>
          </p:cNvPr>
          <p:cNvSpPr txBox="1">
            <a:spLocks/>
          </p:cNvSpPr>
          <p:nvPr/>
        </p:nvSpPr>
        <p:spPr>
          <a:xfrm>
            <a:off x="6474783" y="1772154"/>
            <a:ext cx="4945565" cy="107852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/>
              <a:t>Работа с медицинскими данными – неиссякаемый источник новых идей, которые помогут увеличить продолжительность жизни в масштабах человечества</a:t>
            </a:r>
          </a:p>
        </p:txBody>
      </p:sp>
      <p:sp>
        <p:nvSpPr>
          <p:cNvPr id="44" name="Текст 8">
            <a:extLst>
              <a:ext uri="{FF2B5EF4-FFF2-40B4-BE49-F238E27FC236}">
                <a16:creationId xmlns:a16="http://schemas.microsoft.com/office/drawing/2014/main" id="{A0EBDB05-E223-F4C0-4AF4-743B80D718E1}"/>
              </a:ext>
            </a:extLst>
          </p:cNvPr>
          <p:cNvSpPr txBox="1">
            <a:spLocks/>
          </p:cNvSpPr>
          <p:nvPr/>
        </p:nvSpPr>
        <p:spPr>
          <a:xfrm>
            <a:off x="6163496" y="1243245"/>
            <a:ext cx="5629858" cy="52890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144688" indent="-144688" algn="l" defTabSz="578755" rtl="0" eaLnBrk="1" latinLnBrk="0" hangingPunct="1">
              <a:lnSpc>
                <a:spcPct val="90000"/>
              </a:lnSpc>
              <a:spcBef>
                <a:spcPts val="631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solidFill>
                  <a:schemeClr val="accent2"/>
                </a:solidFill>
              </a:rPr>
              <a:t>Почему вы выбрали именно эту задачу из предложенных на хакатоне?</a:t>
            </a:r>
          </a:p>
        </p:txBody>
      </p:sp>
    </p:spTree>
    <p:extLst>
      <p:ext uri="{BB962C8B-B14F-4D97-AF65-F5344CB8AC3E}">
        <p14:creationId xmlns:p14="http://schemas.microsoft.com/office/powerpoint/2010/main" val="2035511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658869-926A-4AD1-DC5F-451196E7D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F09B605-A743-69E4-5014-2349A9449E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4E7D8A-A501-8755-85C3-B71CEA6EE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Постановка задачи и специфика задачи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F007FEA-5F8A-9A58-4ADB-86218E0954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ru-RU" dirty="0"/>
              <a:t>Создать сервис, отличающий нормальную грудную клетку от грудной клетки с патологиями</a:t>
            </a:r>
          </a:p>
          <a:p>
            <a:r>
              <a:rPr lang="ru-RU" dirty="0"/>
              <a:t>Простая загрузка </a:t>
            </a:r>
            <a:r>
              <a:rPr lang="en-US" dirty="0"/>
              <a:t>zip-</a:t>
            </a:r>
            <a:r>
              <a:rPr lang="ru-RU" dirty="0"/>
              <a:t>файлов с исследованиями и получение быстрого точного результата в виде таблицы, содержащей нужную для врача информацию для поиска патологий в исследовании</a:t>
            </a:r>
          </a:p>
          <a:p>
            <a:r>
              <a:rPr lang="ru-RU" dirty="0"/>
              <a:t>Специфика задачи в том, что </a:t>
            </a:r>
            <a:r>
              <a:rPr lang="en-US" dirty="0"/>
              <a:t>false negative </a:t>
            </a:r>
            <a:r>
              <a:rPr lang="ru-RU" dirty="0"/>
              <a:t>дороже, чем </a:t>
            </a:r>
            <a:r>
              <a:rPr lang="en-US" dirty="0"/>
              <a:t>false positive</a:t>
            </a:r>
            <a:r>
              <a:rPr lang="ru-RU" dirty="0"/>
              <a:t> -  страшнее, если патология не была обнаружена, чем что она обнаружена ошибочно</a:t>
            </a:r>
          </a:p>
          <a:p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7010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46B550E-0CFF-4A79-B1FE-2EC1424EF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89C5FEE7-8855-4287-AE2D-52539F4D5F3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458075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Загрузка </a:t>
            </a:r>
            <a:r>
              <a:rPr lang="en-US" b="0" dirty="0"/>
              <a:t>Zip-</a:t>
            </a:r>
            <a:r>
              <a:rPr lang="ru-RU" b="0" dirty="0"/>
              <a:t>файла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B2C021-BD44-4085-92C0-42B29CA7DD4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814077"/>
            <a:ext cx="2526079" cy="1120685"/>
          </a:xfrm>
        </p:spPr>
        <p:txBody>
          <a:bodyPr/>
          <a:lstStyle/>
          <a:p>
            <a:r>
              <a:rPr lang="ru-RU" dirty="0"/>
              <a:t>Один или </a:t>
            </a:r>
            <a:r>
              <a:rPr lang="en-US" dirty="0"/>
              <a:t>N zip-</a:t>
            </a:r>
            <a:r>
              <a:rPr lang="ru-RU" dirty="0"/>
              <a:t>файлов загружаются в сервис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26F0F5-5C67-466D-943E-F4703B2F27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458075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Обработка моделью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6D4997F-BA2F-417E-957D-7B6FF608CC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814077"/>
            <a:ext cx="2526079" cy="1120685"/>
          </a:xfrm>
        </p:spPr>
        <p:txBody>
          <a:bodyPr/>
          <a:lstStyle/>
          <a:p>
            <a:r>
              <a:rPr lang="ru-RU" dirty="0"/>
              <a:t>Модель обрабатывает полученные </a:t>
            </a:r>
            <a:r>
              <a:rPr lang="ru-RU" dirty="0" err="1"/>
              <a:t>эмбединги</a:t>
            </a:r>
            <a:r>
              <a:rPr lang="ru-RU" dirty="0"/>
              <a:t> и делает </a:t>
            </a:r>
            <a:r>
              <a:rPr lang="ru-RU" dirty="0" err="1"/>
              <a:t>предикты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04BBFFE-3199-451F-A356-405FEE6461C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240790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Формирование вывода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6B529974-604C-48E2-AD6F-070B19225F4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814077"/>
            <a:ext cx="2526079" cy="1120685"/>
          </a:xfrm>
        </p:spPr>
        <p:txBody>
          <a:bodyPr/>
          <a:lstStyle/>
          <a:p>
            <a:r>
              <a:rPr lang="ru-RU" dirty="0"/>
              <a:t>Создается отчет в виде</a:t>
            </a:r>
            <a:r>
              <a:rPr lang="en-US" dirty="0"/>
              <a:t> .xlsx-</a:t>
            </a:r>
            <a:r>
              <a:rPr lang="ru-RU" dirty="0"/>
              <a:t>файла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9C425FA5-5D8B-4070-9FEA-743FFC23DC9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791290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Создание изображений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E4BE6CF-D653-4C71-B520-8F640E846D6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5316089"/>
            <a:ext cx="2526079" cy="1120685"/>
          </a:xfrm>
        </p:spPr>
        <p:txBody>
          <a:bodyPr/>
          <a:lstStyle/>
          <a:p>
            <a:r>
              <a:rPr lang="ru-RU" dirty="0"/>
              <a:t>Из </a:t>
            </a:r>
            <a:r>
              <a:rPr lang="en-US" dirty="0" err="1"/>
              <a:t>dicom</a:t>
            </a:r>
            <a:r>
              <a:rPr lang="en-US" dirty="0"/>
              <a:t>-</a:t>
            </a:r>
            <a:r>
              <a:rPr lang="ru-RU" dirty="0"/>
              <a:t>файлов создаются изображения и их </a:t>
            </a:r>
            <a:r>
              <a:rPr lang="ru-RU" dirty="0" err="1"/>
              <a:t>эмбеддинги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7FE93D78-FBF8-4CFA-B0D4-B21070DBC33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791290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Агрегация предиктов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931BD573-963A-40B6-8E80-802A897ACB2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5316089"/>
            <a:ext cx="2526079" cy="1120685"/>
          </a:xfrm>
        </p:spPr>
        <p:txBody>
          <a:bodyPr/>
          <a:lstStyle/>
          <a:p>
            <a:r>
              <a:rPr lang="ru-RU" dirty="0"/>
              <a:t>Предикты агрегируются для расчета вероятностей и определения класса исследования</a:t>
            </a:r>
          </a:p>
        </p:txBody>
      </p:sp>
      <p:sp>
        <p:nvSpPr>
          <p:cNvPr id="12" name="Заголовок 11">
            <a:extLst>
              <a:ext uri="{FF2B5EF4-FFF2-40B4-BE49-F238E27FC236}">
                <a16:creationId xmlns:a16="http://schemas.microsoft.com/office/drawing/2014/main" id="{26E01B7D-FD3B-440B-A235-2419581C6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Пайплайн</a:t>
            </a:r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FED623D4-5E7E-44FB-A655-80D9166ACECF}"/>
              </a:ext>
            </a:extLst>
          </p:cNvPr>
          <p:cNvCxnSpPr>
            <a:cxnSpLocks/>
          </p:cNvCxnSpPr>
          <p:nvPr/>
        </p:nvCxnSpPr>
        <p:spPr>
          <a:xfrm>
            <a:off x="2065940" y="3860224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13BC568E-FCE4-46A3-933D-4F9F8325A813}"/>
              </a:ext>
            </a:extLst>
          </p:cNvPr>
          <p:cNvCxnSpPr>
            <a:cxnSpLocks/>
          </p:cNvCxnSpPr>
          <p:nvPr/>
        </p:nvCxnSpPr>
        <p:spPr>
          <a:xfrm>
            <a:off x="4312137" y="3862139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043ABED0-AC0F-4D92-AB29-318DAE79D38B}"/>
              </a:ext>
            </a:extLst>
          </p:cNvPr>
          <p:cNvCxnSpPr>
            <a:cxnSpLocks/>
          </p:cNvCxnSpPr>
          <p:nvPr/>
        </p:nvCxnSpPr>
        <p:spPr>
          <a:xfrm>
            <a:off x="6558334" y="3862139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836D684E-425A-4867-B96C-B1550D2326EC}"/>
              </a:ext>
            </a:extLst>
          </p:cNvPr>
          <p:cNvCxnSpPr>
            <a:cxnSpLocks/>
          </p:cNvCxnSpPr>
          <p:nvPr/>
        </p:nvCxnSpPr>
        <p:spPr>
          <a:xfrm>
            <a:off x="8780467" y="3862139"/>
            <a:ext cx="133254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81B30F67-B043-4D47-8D41-EA47E7D98286}"/>
              </a:ext>
            </a:extLst>
          </p:cNvPr>
          <p:cNvCxnSpPr>
            <a:cxnSpLocks/>
          </p:cNvCxnSpPr>
          <p:nvPr/>
        </p:nvCxnSpPr>
        <p:spPr>
          <a:xfrm>
            <a:off x="1609114" y="2934762"/>
            <a:ext cx="1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B41E618C-6887-4F78-8BEC-4C2ABC30AC44}"/>
              </a:ext>
            </a:extLst>
          </p:cNvPr>
          <p:cNvCxnSpPr>
            <a:cxnSpLocks/>
          </p:cNvCxnSpPr>
          <p:nvPr/>
        </p:nvCxnSpPr>
        <p:spPr>
          <a:xfrm>
            <a:off x="3855312" y="4216228"/>
            <a:ext cx="1245" cy="57506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DE971D4E-B203-4B09-93F8-D53951540777}"/>
              </a:ext>
            </a:extLst>
          </p:cNvPr>
          <p:cNvCxnSpPr>
            <a:cxnSpLocks/>
          </p:cNvCxnSpPr>
          <p:nvPr/>
        </p:nvCxnSpPr>
        <p:spPr>
          <a:xfrm>
            <a:off x="6096000" y="2934762"/>
            <a:ext cx="5509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2BF27CC0-A85F-4C49-884A-649E718F232A}"/>
              </a:ext>
            </a:extLst>
          </p:cNvPr>
          <p:cNvCxnSpPr>
            <a:cxnSpLocks/>
          </p:cNvCxnSpPr>
          <p:nvPr/>
        </p:nvCxnSpPr>
        <p:spPr>
          <a:xfrm flipH="1">
            <a:off x="8343442" y="4216228"/>
            <a:ext cx="4264" cy="57506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8A19CF67-915F-4390-A30E-945C95016756}"/>
              </a:ext>
            </a:extLst>
          </p:cNvPr>
          <p:cNvCxnSpPr>
            <a:cxnSpLocks/>
          </p:cNvCxnSpPr>
          <p:nvPr/>
        </p:nvCxnSpPr>
        <p:spPr>
          <a:xfrm>
            <a:off x="10593901" y="2934762"/>
            <a:ext cx="1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Прямоугольник с двумя учесеченными противолежащими углами 42">
            <a:extLst>
              <a:ext uri="{FF2B5EF4-FFF2-40B4-BE49-F238E27FC236}">
                <a16:creationId xmlns:a16="http://schemas.microsoft.com/office/drawing/2014/main" id="{4E8CC8D8-3B02-4108-71E4-BDF385E41A76}"/>
              </a:ext>
            </a:extLst>
          </p:cNvPr>
          <p:cNvSpPr/>
          <p:nvPr/>
        </p:nvSpPr>
        <p:spPr>
          <a:xfrm>
            <a:off x="1191126" y="3508049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4" name="Прямоугольник с двумя учесеченными противолежащими углами 43">
            <a:extLst>
              <a:ext uri="{FF2B5EF4-FFF2-40B4-BE49-F238E27FC236}">
                <a16:creationId xmlns:a16="http://schemas.microsoft.com/office/drawing/2014/main" id="{219852BA-89EA-AEC0-D3BB-81E4FBB78FBF}"/>
              </a:ext>
            </a:extLst>
          </p:cNvPr>
          <p:cNvSpPr/>
          <p:nvPr/>
        </p:nvSpPr>
        <p:spPr>
          <a:xfrm>
            <a:off x="3412397" y="3506136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5" name="Прямоугольник с двумя учесеченными противолежащими углами 44">
            <a:extLst>
              <a:ext uri="{FF2B5EF4-FFF2-40B4-BE49-F238E27FC236}">
                <a16:creationId xmlns:a16="http://schemas.microsoft.com/office/drawing/2014/main" id="{BEB80488-DBD5-60E2-7B94-2C03FD2F73EC}"/>
              </a:ext>
            </a:extLst>
          </p:cNvPr>
          <p:cNvSpPr/>
          <p:nvPr/>
        </p:nvSpPr>
        <p:spPr>
          <a:xfrm>
            <a:off x="5658594" y="3516255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53" name="Прямоугольник с двумя учесеченными противолежащими углами 52">
            <a:extLst>
              <a:ext uri="{FF2B5EF4-FFF2-40B4-BE49-F238E27FC236}">
                <a16:creationId xmlns:a16="http://schemas.microsoft.com/office/drawing/2014/main" id="{41C3924C-4DE8-D413-3F15-F71BBA421983}"/>
              </a:ext>
            </a:extLst>
          </p:cNvPr>
          <p:cNvSpPr/>
          <p:nvPr/>
        </p:nvSpPr>
        <p:spPr>
          <a:xfrm>
            <a:off x="7889752" y="3506135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54" name="Прямоугольник с двумя учесеченными противолежащими углами 53">
            <a:extLst>
              <a:ext uri="{FF2B5EF4-FFF2-40B4-BE49-F238E27FC236}">
                <a16:creationId xmlns:a16="http://schemas.microsoft.com/office/drawing/2014/main" id="{5040D480-3D0A-377D-EDA1-4B45E5CE44A4}"/>
              </a:ext>
            </a:extLst>
          </p:cNvPr>
          <p:cNvSpPr/>
          <p:nvPr/>
        </p:nvSpPr>
        <p:spPr>
          <a:xfrm>
            <a:off x="10113012" y="3538626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94599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24AAB7-03F8-3500-14F0-6A95A4F0FB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523653-1851-9FBA-B609-5D9BCF83C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с данным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795A815-82EF-EA52-51C2-891506D049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Исследования более 44 различных патологий органов грудной клетки</a:t>
            </a:r>
            <a:endParaRPr lang="en-US" dirty="0"/>
          </a:p>
          <a:p>
            <a:r>
              <a:rPr lang="ru-RU" dirty="0"/>
              <a:t>Снимки сохранены в 3 разных контрастах: мягкотканном, костном и легочном с соответствующими значениями </a:t>
            </a:r>
            <a:r>
              <a:rPr lang="en-US" dirty="0"/>
              <a:t>WW </a:t>
            </a:r>
            <a:r>
              <a:rPr lang="ru-RU" dirty="0"/>
              <a:t>и </a:t>
            </a:r>
            <a:r>
              <a:rPr lang="en-US" dirty="0"/>
              <a:t>WL</a:t>
            </a:r>
            <a:endParaRPr lang="ru-RU" dirty="0"/>
          </a:p>
          <a:p>
            <a:r>
              <a:rPr lang="ru-RU" dirty="0"/>
              <a:t>Функции для сохранения только тех снимков, которые содержат патологии при работе с датасетом с патологиями</a:t>
            </a:r>
            <a:endParaRPr lang="en-US" dirty="0"/>
          </a:p>
          <a:p>
            <a:r>
              <a:rPr lang="ru-RU" dirty="0"/>
              <a:t>62433 снимка без патологий и 122786 снимков с патологиями</a:t>
            </a:r>
            <a:r>
              <a:rPr lang="en-US" dirty="0"/>
              <a:t> </a:t>
            </a:r>
            <a:r>
              <a:rPr lang="ru-RU" dirty="0"/>
              <a:t>после аугментации по контрасту</a:t>
            </a:r>
            <a:endParaRPr lang="en-US" dirty="0"/>
          </a:p>
          <a:p>
            <a:endParaRPr lang="ru-RU" dirty="0"/>
          </a:p>
          <a:p>
            <a:endParaRPr lang="en-US" dirty="0"/>
          </a:p>
        </p:txBody>
      </p:sp>
      <p:sp>
        <p:nvSpPr>
          <p:cNvPr id="10" name="AutoShape 4" descr="Outline Lungs Vector Respiratory System Icon | Citypng">
            <a:extLst>
              <a:ext uri="{FF2B5EF4-FFF2-40B4-BE49-F238E27FC236}">
                <a16:creationId xmlns:a16="http://schemas.microsoft.com/office/drawing/2014/main" id="{AE5922B3-CF71-3D88-D64B-11D8A1528A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6" descr="Outline Lungs Vector Respiratory System Icon | Citypng">
            <a:extLst>
              <a:ext uri="{FF2B5EF4-FFF2-40B4-BE49-F238E27FC236}">
                <a16:creationId xmlns:a16="http://schemas.microsoft.com/office/drawing/2014/main" id="{479D9EF8-7460-D89F-4BA8-2963E4AF274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8" descr="Outline Lungs Vector Respiratory System Icon">
            <a:extLst>
              <a:ext uri="{FF2B5EF4-FFF2-40B4-BE49-F238E27FC236}">
                <a16:creationId xmlns:a16="http://schemas.microsoft.com/office/drawing/2014/main" id="{1869B5BF-8A9A-CEE4-4B18-8462583738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F4CC7FD-0E22-45B1-30EB-6547583C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616" y="2133600"/>
            <a:ext cx="3981450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369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0799CD-00A8-D002-C851-C71A82752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F342F42-EC09-51A9-04BA-E48B7A882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Патологии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6C77BA7-C0F7-F065-F0F1-0577121E6B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62049" y="1240192"/>
            <a:ext cx="3181351" cy="5116158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Опухоли средостения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Эмфизема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Метастазы в легких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Инфильтративный туберкулез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Ребро </a:t>
            </a:r>
            <a:r>
              <a:rPr lang="ru-RU" dirty="0" err="1"/>
              <a:t>Люшко</a:t>
            </a:r>
            <a:endParaRPr lang="ru-RU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Рак легких (4 вида)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Аспергиллёз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Очаговый туберкулёз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Сотовое легкое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Фиброзно-кавернозный туберкулез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Лимфома средостения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Аневризма аорты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Фиброма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AC2C6636-6681-8474-563D-A300E775604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2" name="Текст 3">
            <a:extLst>
              <a:ext uri="{FF2B5EF4-FFF2-40B4-BE49-F238E27FC236}">
                <a16:creationId xmlns:a16="http://schemas.microsoft.com/office/drawing/2014/main" id="{CD13FBAE-C5C3-B20A-805C-91340FE95908}"/>
              </a:ext>
            </a:extLst>
          </p:cNvPr>
          <p:cNvSpPr txBox="1">
            <a:spLocks/>
          </p:cNvSpPr>
          <p:nvPr/>
        </p:nvSpPr>
        <p:spPr>
          <a:xfrm>
            <a:off x="4806949" y="1240192"/>
            <a:ext cx="3181351" cy="5116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None/>
              <a:defRPr lang="ru-RU" sz="1452" kern="120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Диссеминированный туберкулез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 err="1"/>
              <a:t>Туберкулема</a:t>
            </a:r>
            <a:endParaRPr lang="ru-RU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Саркоидоз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Бронхоэктатическая болезнь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Пневмоцистная пневмония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Тератома средостения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Гидроторакс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Пневмоторакс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 err="1"/>
              <a:t>Тимома</a:t>
            </a:r>
            <a:endParaRPr lang="ru-RU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Тератома средостения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Травмы грудной клетки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Аномалии грудной клетки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Последствия хирургии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3883CE36-C8B5-4380-4608-EFE57F538137}"/>
              </a:ext>
            </a:extLst>
          </p:cNvPr>
          <p:cNvSpPr txBox="1">
            <a:spLocks/>
          </p:cNvSpPr>
          <p:nvPr/>
        </p:nvSpPr>
        <p:spPr>
          <a:xfrm>
            <a:off x="8543924" y="1240192"/>
            <a:ext cx="3181351" cy="5116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None/>
              <a:defRPr lang="ru-RU" sz="1452" kern="120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Плеврит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Covid-19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Патологии эпикарда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Лимфаденопатия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Остеопороз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Легочные инфильтраты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Патологии легочного ствола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Перелом рёбер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 err="1"/>
              <a:t>Фиброателектаз</a:t>
            </a:r>
            <a:endParaRPr lang="ru-RU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Опухоли легких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 err="1"/>
              <a:t>Остеохондрома</a:t>
            </a:r>
            <a:endParaRPr lang="ru-RU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Узелки в легких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Гамартома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ru-RU" dirty="0"/>
              <a:t>Болезни сердца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1691427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1">
      <a:dk1>
        <a:srgbClr val="000000"/>
      </a:dk1>
      <a:lt1>
        <a:srgbClr val="FFFFFF"/>
      </a:lt1>
      <a:dk2>
        <a:srgbClr val="1C1D22"/>
      </a:dk2>
      <a:lt2>
        <a:srgbClr val="E5E7E9"/>
      </a:lt2>
      <a:accent1>
        <a:srgbClr val="FF0053"/>
      </a:accent1>
      <a:accent2>
        <a:srgbClr val="FFD6E3"/>
      </a:accent2>
      <a:accent3>
        <a:srgbClr val="FC3777"/>
      </a:accent3>
      <a:accent4>
        <a:srgbClr val="8A83D1"/>
      </a:accent4>
      <a:accent5>
        <a:srgbClr val="8226E2"/>
      </a:accent5>
      <a:accent6>
        <a:srgbClr val="2D1451"/>
      </a:accent6>
      <a:hlink>
        <a:srgbClr val="FF0053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11193</TotalTime>
  <Words>1166</Words>
  <Application>Microsoft Office PowerPoint</Application>
  <PresentationFormat>Widescreen</PresentationFormat>
  <Paragraphs>194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Montserrat</vt:lpstr>
      <vt:lpstr>Wingdings</vt:lpstr>
      <vt:lpstr>Для Академия инноваторов 16_9</vt:lpstr>
      <vt:lpstr>Fractalis </vt:lpstr>
      <vt:lpstr>Оглавление</vt:lpstr>
      <vt:lpstr>Команда «Fractalis»</vt:lpstr>
      <vt:lpstr>Команда «Fractalis»</vt:lpstr>
      <vt:lpstr>Команда «Fractalis»</vt:lpstr>
      <vt:lpstr>Постановка задачи и специфика задачи</vt:lpstr>
      <vt:lpstr>Пайплайн</vt:lpstr>
      <vt:lpstr>Работа с данным</vt:lpstr>
      <vt:lpstr>Патологии</vt:lpstr>
      <vt:lpstr>Модель</vt:lpstr>
      <vt:lpstr>Эксперименты</vt:lpstr>
      <vt:lpstr>Эксперименты</vt:lpstr>
      <vt:lpstr>Сервис</vt:lpstr>
      <vt:lpstr>Backend</vt:lpstr>
      <vt:lpstr>Уникальность решения</vt:lpstr>
      <vt:lpstr>Мобильная версия</vt:lpstr>
      <vt:lpstr>Аналогичные подходы</vt:lpstr>
      <vt:lpstr>Будущее сервиса</vt:lpstr>
      <vt:lpstr>Заключение</vt:lpstr>
      <vt:lpstr>Спасибо за внимание!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Cov</cp:lastModifiedBy>
  <cp:revision>186</cp:revision>
  <dcterms:created xsi:type="dcterms:W3CDTF">2023-05-15T07:36:23Z</dcterms:created>
  <dcterms:modified xsi:type="dcterms:W3CDTF">2025-10-02T13:44:06Z</dcterms:modified>
</cp:coreProperties>
</file>

<file path=docProps/thumbnail.jpeg>
</file>